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370" r:id="rId2"/>
    <p:sldId id="371" r:id="rId3"/>
    <p:sldId id="388" r:id="rId4"/>
    <p:sldId id="373" r:id="rId5"/>
    <p:sldId id="274" r:id="rId6"/>
    <p:sldId id="365" r:id="rId7"/>
    <p:sldId id="368" r:id="rId8"/>
    <p:sldId id="389" r:id="rId9"/>
    <p:sldId id="369" r:id="rId10"/>
    <p:sldId id="375" r:id="rId11"/>
    <p:sldId id="284" r:id="rId12"/>
    <p:sldId id="382" r:id="rId13"/>
    <p:sldId id="383" r:id="rId14"/>
    <p:sldId id="390" r:id="rId15"/>
    <p:sldId id="377" r:id="rId16"/>
    <p:sldId id="395" r:id="rId17"/>
    <p:sldId id="290" r:id="rId18"/>
    <p:sldId id="396" r:id="rId19"/>
    <p:sldId id="378" r:id="rId20"/>
    <p:sldId id="322" r:id="rId21"/>
    <p:sldId id="282" r:id="rId22"/>
    <p:sldId id="391" r:id="rId23"/>
    <p:sldId id="380" r:id="rId24"/>
    <p:sldId id="381" r:id="rId25"/>
    <p:sldId id="392" r:id="rId26"/>
    <p:sldId id="289" r:id="rId27"/>
    <p:sldId id="393" r:id="rId28"/>
    <p:sldId id="394" r:id="rId29"/>
  </p:sldIdLst>
  <p:sldSz cx="10693400" cy="7562850"/>
  <p:notesSz cx="10693400" cy="7562850"/>
  <p:embeddedFontLst>
    <p:embeddedFont>
      <p:font typeface="NanumSquare Neo OTF Bold" pitchFamily="2" charset="-127"/>
      <p:bold r:id="rId31"/>
    </p:embeddedFont>
    <p:embeddedFont>
      <p:font typeface="NanumSquare Neo OTF ExtraBold" pitchFamily="2" charset="-127"/>
      <p:bold r:id="rId32"/>
    </p:embeddedFont>
    <p:embeddedFont>
      <p:font typeface="NanumSquare Neo OTF Heavy" pitchFamily="2" charset="-127"/>
      <p:bold r:id="rId33"/>
    </p:embeddedFont>
    <p:embeddedFont>
      <p:font typeface="NanumSquare Neo OTF Light" pitchFamily="2" charset="-127"/>
      <p:regular r:id="rId34"/>
    </p:embeddedFont>
    <p:embeddedFont>
      <p:font typeface="NanumSquare Neo OTF Regular" pitchFamily="2" charset="-127"/>
      <p:regular r:id="rId35"/>
    </p:embeddedFont>
    <p:embeddedFont>
      <p:font typeface="Georgia" panose="02040502050405020303" pitchFamily="18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Open Sans Extrabold" panose="020F0502020204030204" pitchFamily="34" charset="0"/>
      <p:bold r:id="rId44"/>
      <p:italic r:id="rId45"/>
      <p:boldItalic r:id="rId46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3368" userDrawn="1">
          <p15:clr>
            <a:srgbClr val="A4A3A4"/>
          </p15:clr>
        </p15:guide>
        <p15:guide id="3" orient="horz" pos="2718" userDrawn="1">
          <p15:clr>
            <a:srgbClr val="A4A3A4"/>
          </p15:clr>
        </p15:guide>
        <p15:guide id="4" pos="319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DF0"/>
    <a:srgbClr val="F6F5F0"/>
    <a:srgbClr val="242D44"/>
    <a:srgbClr val="6798B6"/>
    <a:srgbClr val="036891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36" autoAdjust="0"/>
    <p:restoredTop sz="96353"/>
  </p:normalViewPr>
  <p:slideViewPr>
    <p:cSldViewPr>
      <p:cViewPr>
        <p:scale>
          <a:sx n="210" d="100"/>
          <a:sy n="210" d="100"/>
        </p:scale>
        <p:origin x="-3976" y="-2192"/>
      </p:cViewPr>
      <p:guideLst>
        <p:guide orient="horz" pos="2382"/>
        <p:guide pos="3368"/>
        <p:guide orient="horz" pos="2718"/>
        <p:guide pos="3193"/>
      </p:guideLst>
    </p:cSldViewPr>
  </p:slideViewPr>
  <p:outlineViewPr>
    <p:cViewPr>
      <p:scale>
        <a:sx n="33" d="100"/>
        <a:sy n="33" d="100"/>
      </p:scale>
      <p:origin x="0" y="-103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8650"/>
    </p:cViewPr>
  </p:sorterViewPr>
  <p:notesViewPr>
    <p:cSldViewPr>
      <p:cViewPr varScale="1">
        <p:scale>
          <a:sx n="158" d="100"/>
          <a:sy n="158" d="100"/>
        </p:scale>
        <p:origin x="170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89F3F-3C76-7543-832A-1141F9ECDE67}" type="datetimeFigureOut">
              <a:rPr kumimoji="1" lang="ko-Kore-KR" altLang="en-US" smtClean="0"/>
              <a:t>2024. 4. 28.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BC1F7-EBFD-EA4C-B560-890A3F1D5DC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8996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BC1F7-EBFD-EA4C-B560-890A3F1D5DC9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3944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BC1F7-EBFD-EA4C-B560-890A3F1D5DC9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52976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BC1F7-EBFD-EA4C-B560-890A3F1D5DC9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262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BC1F7-EBFD-EA4C-B560-890A3F1D5DC9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6090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BC1F7-EBFD-EA4C-B560-890A3F1D5DC9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92073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데이터를 편집하면 자동으로 그래프에 반영됩니다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BC1F7-EBFD-EA4C-B560-890A3F1D5DC9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2781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BC1F7-EBFD-EA4C-B560-890A3F1D5DC9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3426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BC1F7-EBFD-EA4C-B560-890A3F1D5DC9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77008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BC1F7-EBFD-EA4C-B560-890A3F1D5DC9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6616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1AE9D2-F2C4-BBA3-CA9F-2542B01BF5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693400" cy="7562850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5033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20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CEEB936-B698-2B11-2645-98E36A1BB3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26300" y="1661025"/>
            <a:ext cx="4240800" cy="4240800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059FF3F3-1B52-0037-554B-ADDF37A87E4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‹#›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73B1FF50-A68B-CB4E-5F2A-311535A407AF}"/>
              </a:ext>
            </a:extLst>
          </p:cNvPr>
          <p:cNvSpPr txBox="1">
            <a:spLocks/>
          </p:cNvSpPr>
          <p:nvPr userDrawn="1"/>
        </p:nvSpPr>
        <p:spPr>
          <a:xfrm>
            <a:off x="419300" y="7047670"/>
            <a:ext cx="1764030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defPPr>
              <a:defRPr kern="0"/>
            </a:defPPr>
            <a:lvl1pPr>
              <a:defRPr sz="900" b="1" i="0">
                <a:solidFill>
                  <a:srgbClr val="6D6E71"/>
                </a:solidFill>
                <a:latin typeface="Open Sans"/>
                <a:cs typeface="Open Sans"/>
              </a:defRPr>
            </a:lvl1pPr>
          </a:lstStyle>
          <a:p>
            <a:pPr marL="12700">
              <a:spcBef>
                <a:spcPts val="160"/>
              </a:spcBef>
            </a:pPr>
            <a:r>
              <a:rPr lang="en-US" spc="70" dirty="0" err="1">
                <a:solidFill>
                  <a:srgbClr val="414042"/>
                </a:solidFill>
              </a:rPr>
              <a:t>Gosubuji</a:t>
            </a:r>
            <a:r>
              <a:rPr lang="en" spc="140" dirty="0">
                <a:solidFill>
                  <a:srgbClr val="414042"/>
                </a:solidFill>
              </a:rPr>
              <a:t>  </a:t>
            </a:r>
            <a:r>
              <a:rPr lang="en" spc="75" dirty="0"/>
              <a:t>Guardian</a:t>
            </a:r>
            <a:endParaRPr lang="en" spc="45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 userDrawn="1">
          <p15:clr>
            <a:srgbClr val="FBAE40"/>
          </p15:clr>
        </p15:guide>
        <p15:guide id="2" pos="33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33">
            <a:extLst>
              <a:ext uri="{FF2B5EF4-FFF2-40B4-BE49-F238E27FC236}">
                <a16:creationId xmlns:a16="http://schemas.microsoft.com/office/drawing/2014/main" id="{3940C363-3B17-44CB-61B6-4403BE48CE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2003" y="2647594"/>
            <a:ext cx="2264400" cy="1807413"/>
          </a:xfrm>
          <a:prstGeom prst="rect">
            <a:avLst/>
          </a:prstGeom>
          <a:solidFill>
            <a:schemeClr val="bg1"/>
          </a:solidFill>
        </p:spPr>
      </p:sp>
      <p:sp>
        <p:nvSpPr>
          <p:cNvPr id="6" name="그림 개체 틀 33">
            <a:extLst>
              <a:ext uri="{FF2B5EF4-FFF2-40B4-BE49-F238E27FC236}">
                <a16:creationId xmlns:a16="http://schemas.microsoft.com/office/drawing/2014/main" id="{B23D7C37-E221-7F87-38A4-DB6EBC1452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52267" y="2647594"/>
            <a:ext cx="2264400" cy="1807413"/>
          </a:xfrm>
          <a:prstGeom prst="rect">
            <a:avLst/>
          </a:prstGeom>
          <a:solidFill>
            <a:schemeClr val="bg1"/>
          </a:solidFill>
        </p:spPr>
      </p:sp>
      <p:sp>
        <p:nvSpPr>
          <p:cNvPr id="9" name="그림 개체 틀 33">
            <a:extLst>
              <a:ext uri="{FF2B5EF4-FFF2-40B4-BE49-F238E27FC236}">
                <a16:creationId xmlns:a16="http://schemas.microsoft.com/office/drawing/2014/main" id="{D9192048-6513-7B29-CEC2-647BA1C238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74118" y="2647594"/>
            <a:ext cx="2264400" cy="1807413"/>
          </a:xfrm>
          <a:prstGeom prst="rect">
            <a:avLst/>
          </a:prstGeom>
          <a:solidFill>
            <a:schemeClr val="bg1"/>
          </a:solidFill>
        </p:spPr>
      </p:sp>
      <p:sp>
        <p:nvSpPr>
          <p:cNvPr id="10" name="그림 개체 틀 33">
            <a:extLst>
              <a:ext uri="{FF2B5EF4-FFF2-40B4-BE49-F238E27FC236}">
                <a16:creationId xmlns:a16="http://schemas.microsoft.com/office/drawing/2014/main" id="{945689A1-3C1D-98F3-6D0E-699A74254F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73234" y="2647594"/>
            <a:ext cx="2264400" cy="1807413"/>
          </a:xfrm>
          <a:prstGeom prst="rect">
            <a:avLst/>
          </a:prstGeom>
          <a:solidFill>
            <a:schemeClr val="bg1"/>
          </a:solidFill>
        </p:spPr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611A7DB1-E00E-615D-2A30-1C063532193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‹#›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B3884A2F-2089-4AF0-0F84-6618D37419F4}"/>
              </a:ext>
            </a:extLst>
          </p:cNvPr>
          <p:cNvSpPr txBox="1">
            <a:spLocks/>
          </p:cNvSpPr>
          <p:nvPr userDrawn="1"/>
        </p:nvSpPr>
        <p:spPr>
          <a:xfrm>
            <a:off x="419300" y="7047670"/>
            <a:ext cx="1764030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defPPr>
              <a:defRPr kern="0"/>
            </a:defPPr>
            <a:lvl1pPr>
              <a:defRPr sz="900" b="1" i="0">
                <a:solidFill>
                  <a:srgbClr val="6D6E71"/>
                </a:solidFill>
                <a:latin typeface="Open Sans"/>
                <a:cs typeface="Open Sans"/>
              </a:defRPr>
            </a:lvl1pPr>
          </a:lstStyle>
          <a:p>
            <a:pPr marL="12700">
              <a:spcBef>
                <a:spcPts val="160"/>
              </a:spcBef>
            </a:pPr>
            <a:r>
              <a:rPr lang="en-US" spc="70" dirty="0" err="1">
                <a:solidFill>
                  <a:srgbClr val="414042"/>
                </a:solidFill>
              </a:rPr>
              <a:t>Gosubuji</a:t>
            </a:r>
            <a:r>
              <a:rPr lang="en" spc="140" dirty="0">
                <a:solidFill>
                  <a:srgbClr val="414042"/>
                </a:solidFill>
              </a:rPr>
              <a:t>  </a:t>
            </a:r>
            <a:r>
              <a:rPr lang="en" spc="75" dirty="0"/>
              <a:t>Guardian</a:t>
            </a:r>
            <a:endParaRPr lang="en" spc="4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84DEFC65-7D5E-9806-12FB-EA64B64FBF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956367" cy="7562850"/>
          </a:xfrm>
          <a:prstGeom prst="rect">
            <a:avLst/>
          </a:prstGeom>
        </p:spPr>
        <p:txBody>
          <a:bodyPr/>
          <a:lstStyle/>
          <a:p>
            <a:endParaRPr kumimoji="1" lang="ko-Kore-KR" altLang="en-US" dirty="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CBF9F93-D50D-B220-1590-B6C8500AA3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‹#›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70A62223-0541-530D-9D52-05DB60619055}"/>
              </a:ext>
            </a:extLst>
          </p:cNvPr>
          <p:cNvSpPr txBox="1">
            <a:spLocks/>
          </p:cNvSpPr>
          <p:nvPr userDrawn="1"/>
        </p:nvSpPr>
        <p:spPr>
          <a:xfrm>
            <a:off x="419300" y="7047670"/>
            <a:ext cx="1764030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defPPr>
              <a:defRPr kern="0"/>
            </a:defPPr>
            <a:lvl1pPr>
              <a:defRPr sz="900" b="1" i="0">
                <a:solidFill>
                  <a:srgbClr val="6D6E71"/>
                </a:solidFill>
                <a:latin typeface="Open Sans"/>
                <a:cs typeface="Open Sans"/>
              </a:defRPr>
            </a:lvl1pPr>
          </a:lstStyle>
          <a:p>
            <a:pPr marL="12700">
              <a:spcBef>
                <a:spcPts val="160"/>
              </a:spcBef>
            </a:pPr>
            <a:r>
              <a:rPr lang="en-US" spc="70" dirty="0" err="1">
                <a:solidFill>
                  <a:srgbClr val="414042"/>
                </a:solidFill>
              </a:rPr>
              <a:t>Gosubuji</a:t>
            </a:r>
            <a:r>
              <a:rPr lang="en" spc="140" dirty="0">
                <a:solidFill>
                  <a:srgbClr val="414042"/>
                </a:solidFill>
              </a:rPr>
              <a:t>  </a:t>
            </a:r>
            <a:r>
              <a:rPr lang="en" spc="75" dirty="0"/>
              <a:t>Guardian</a:t>
            </a:r>
            <a:endParaRPr lang="en" spc="4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60">
            <a:extLst>
              <a:ext uri="{FF2B5EF4-FFF2-40B4-BE49-F238E27FC236}">
                <a16:creationId xmlns:a16="http://schemas.microsoft.com/office/drawing/2014/main" id="{A9062F58-FED0-0636-2898-B531273715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96124" y="1135514"/>
            <a:ext cx="2184557" cy="4743513"/>
          </a:xfrm>
          <a:custGeom>
            <a:avLst/>
            <a:gdLst>
              <a:gd name="connsiteX0" fmla="*/ 0 w 2181225"/>
              <a:gd name="connsiteY0" fmla="*/ 363538 h 4743450"/>
              <a:gd name="connsiteX1" fmla="*/ 363538 w 2181225"/>
              <a:gd name="connsiteY1" fmla="*/ 0 h 4743450"/>
              <a:gd name="connsiteX2" fmla="*/ 1817688 w 2181225"/>
              <a:gd name="connsiteY2" fmla="*/ 0 h 4743450"/>
              <a:gd name="connsiteX3" fmla="*/ 2181226 w 2181225"/>
              <a:gd name="connsiteY3" fmla="*/ 363538 h 4743450"/>
              <a:gd name="connsiteX4" fmla="*/ 2181225 w 2181225"/>
              <a:gd name="connsiteY4" fmla="*/ 4379913 h 4743450"/>
              <a:gd name="connsiteX5" fmla="*/ 1817687 w 2181225"/>
              <a:gd name="connsiteY5" fmla="*/ 4743451 h 4743450"/>
              <a:gd name="connsiteX6" fmla="*/ 363538 w 2181225"/>
              <a:gd name="connsiteY6" fmla="*/ 4743450 h 4743450"/>
              <a:gd name="connsiteX7" fmla="*/ 0 w 2181225"/>
              <a:gd name="connsiteY7" fmla="*/ 4379912 h 4743450"/>
              <a:gd name="connsiteX8" fmla="*/ 0 w 2181225"/>
              <a:gd name="connsiteY8" fmla="*/ 363538 h 4743450"/>
              <a:gd name="connsiteX0" fmla="*/ 0 w 2181226"/>
              <a:gd name="connsiteY0" fmla="*/ 363538 h 4743451"/>
              <a:gd name="connsiteX1" fmla="*/ 363538 w 2181226"/>
              <a:gd name="connsiteY1" fmla="*/ 0 h 4743451"/>
              <a:gd name="connsiteX2" fmla="*/ 1817688 w 2181226"/>
              <a:gd name="connsiteY2" fmla="*/ 0 h 4743451"/>
              <a:gd name="connsiteX3" fmla="*/ 2181226 w 2181226"/>
              <a:gd name="connsiteY3" fmla="*/ 363538 h 4743451"/>
              <a:gd name="connsiteX4" fmla="*/ 2181225 w 2181226"/>
              <a:gd name="connsiteY4" fmla="*/ 4379913 h 4743451"/>
              <a:gd name="connsiteX5" fmla="*/ 1817687 w 2181226"/>
              <a:gd name="connsiteY5" fmla="*/ 4743451 h 4743451"/>
              <a:gd name="connsiteX6" fmla="*/ 363538 w 2181226"/>
              <a:gd name="connsiteY6" fmla="*/ 4743450 h 4743451"/>
              <a:gd name="connsiteX7" fmla="*/ 0 w 2181226"/>
              <a:gd name="connsiteY7" fmla="*/ 4379912 h 4743451"/>
              <a:gd name="connsiteX8" fmla="*/ 0 w 2181226"/>
              <a:gd name="connsiteY8" fmla="*/ 363538 h 4743451"/>
              <a:gd name="connsiteX0" fmla="*/ 0 w 2181226"/>
              <a:gd name="connsiteY0" fmla="*/ 363600 h 4743513"/>
              <a:gd name="connsiteX1" fmla="*/ 363538 w 2181226"/>
              <a:gd name="connsiteY1" fmla="*/ 62 h 4743513"/>
              <a:gd name="connsiteX2" fmla="*/ 1817688 w 2181226"/>
              <a:gd name="connsiteY2" fmla="*/ 62 h 4743513"/>
              <a:gd name="connsiteX3" fmla="*/ 2181226 w 2181226"/>
              <a:gd name="connsiteY3" fmla="*/ 363600 h 4743513"/>
              <a:gd name="connsiteX4" fmla="*/ 2181225 w 2181226"/>
              <a:gd name="connsiteY4" fmla="*/ 4379975 h 4743513"/>
              <a:gd name="connsiteX5" fmla="*/ 1817687 w 2181226"/>
              <a:gd name="connsiteY5" fmla="*/ 4743513 h 4743513"/>
              <a:gd name="connsiteX6" fmla="*/ 363538 w 2181226"/>
              <a:gd name="connsiteY6" fmla="*/ 4743512 h 4743513"/>
              <a:gd name="connsiteX7" fmla="*/ 0 w 2181226"/>
              <a:gd name="connsiteY7" fmla="*/ 4379974 h 4743513"/>
              <a:gd name="connsiteX8" fmla="*/ 0 w 2181226"/>
              <a:gd name="connsiteY8" fmla="*/ 363600 h 4743513"/>
              <a:gd name="connsiteX0" fmla="*/ 0 w 2181226"/>
              <a:gd name="connsiteY0" fmla="*/ 363600 h 4743513"/>
              <a:gd name="connsiteX1" fmla="*/ 363538 w 2181226"/>
              <a:gd name="connsiteY1" fmla="*/ 62 h 4743513"/>
              <a:gd name="connsiteX2" fmla="*/ 1817688 w 2181226"/>
              <a:gd name="connsiteY2" fmla="*/ 62 h 4743513"/>
              <a:gd name="connsiteX3" fmla="*/ 2181226 w 2181226"/>
              <a:gd name="connsiteY3" fmla="*/ 363600 h 4743513"/>
              <a:gd name="connsiteX4" fmla="*/ 2181225 w 2181226"/>
              <a:gd name="connsiteY4" fmla="*/ 4379975 h 4743513"/>
              <a:gd name="connsiteX5" fmla="*/ 1817687 w 2181226"/>
              <a:gd name="connsiteY5" fmla="*/ 4743513 h 4743513"/>
              <a:gd name="connsiteX6" fmla="*/ 363538 w 2181226"/>
              <a:gd name="connsiteY6" fmla="*/ 4743512 h 4743513"/>
              <a:gd name="connsiteX7" fmla="*/ 0 w 2181226"/>
              <a:gd name="connsiteY7" fmla="*/ 4379974 h 4743513"/>
              <a:gd name="connsiteX8" fmla="*/ 0 w 2181226"/>
              <a:gd name="connsiteY8" fmla="*/ 363600 h 4743513"/>
              <a:gd name="connsiteX0" fmla="*/ 3331 w 2184557"/>
              <a:gd name="connsiteY0" fmla="*/ 363600 h 4743513"/>
              <a:gd name="connsiteX1" fmla="*/ 366869 w 2184557"/>
              <a:gd name="connsiteY1" fmla="*/ 62 h 4743513"/>
              <a:gd name="connsiteX2" fmla="*/ 1821019 w 2184557"/>
              <a:gd name="connsiteY2" fmla="*/ 62 h 4743513"/>
              <a:gd name="connsiteX3" fmla="*/ 2184557 w 2184557"/>
              <a:gd name="connsiteY3" fmla="*/ 363600 h 4743513"/>
              <a:gd name="connsiteX4" fmla="*/ 2184556 w 2184557"/>
              <a:gd name="connsiteY4" fmla="*/ 4379975 h 4743513"/>
              <a:gd name="connsiteX5" fmla="*/ 1821018 w 2184557"/>
              <a:gd name="connsiteY5" fmla="*/ 4743513 h 4743513"/>
              <a:gd name="connsiteX6" fmla="*/ 366869 w 2184557"/>
              <a:gd name="connsiteY6" fmla="*/ 4743512 h 4743513"/>
              <a:gd name="connsiteX7" fmla="*/ 3331 w 2184557"/>
              <a:gd name="connsiteY7" fmla="*/ 4379974 h 4743513"/>
              <a:gd name="connsiteX8" fmla="*/ 3331 w 2184557"/>
              <a:gd name="connsiteY8" fmla="*/ 363600 h 474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4557" h="4743513">
                <a:moveTo>
                  <a:pt x="3331" y="363600"/>
                </a:moveTo>
                <a:cubicBezTo>
                  <a:pt x="3331" y="162824"/>
                  <a:pt x="91142" y="-3685"/>
                  <a:pt x="366869" y="62"/>
                </a:cubicBezTo>
                <a:cubicBezTo>
                  <a:pt x="642596" y="3809"/>
                  <a:pt x="1336302" y="62"/>
                  <a:pt x="1821019" y="62"/>
                </a:cubicBezTo>
                <a:cubicBezTo>
                  <a:pt x="2107988" y="62"/>
                  <a:pt x="2184557" y="162824"/>
                  <a:pt x="2184557" y="363600"/>
                </a:cubicBezTo>
                <a:cubicBezTo>
                  <a:pt x="2184557" y="1702392"/>
                  <a:pt x="2184556" y="4093005"/>
                  <a:pt x="2184556" y="4379975"/>
                </a:cubicBezTo>
                <a:cubicBezTo>
                  <a:pt x="2184556" y="4666945"/>
                  <a:pt x="2021794" y="4743513"/>
                  <a:pt x="1821018" y="4743513"/>
                </a:cubicBezTo>
                <a:lnTo>
                  <a:pt x="366869" y="4743512"/>
                </a:lnTo>
                <a:cubicBezTo>
                  <a:pt x="166093" y="4743512"/>
                  <a:pt x="10826" y="4666944"/>
                  <a:pt x="3331" y="4379974"/>
                </a:cubicBezTo>
                <a:cubicBezTo>
                  <a:pt x="-4164" y="4093004"/>
                  <a:pt x="3331" y="1702391"/>
                  <a:pt x="3331" y="363600"/>
                </a:cubicBezTo>
                <a:close/>
              </a:path>
            </a:pathLst>
          </a:custGeom>
        </p:spPr>
      </p:sp>
      <p:sp>
        <p:nvSpPr>
          <p:cNvPr id="15" name="그림 개체 틀 60">
            <a:extLst>
              <a:ext uri="{FF2B5EF4-FFF2-40B4-BE49-F238E27FC236}">
                <a16:creationId xmlns:a16="http://schemas.microsoft.com/office/drawing/2014/main" id="{C778A940-202B-50D6-23A4-2239B36F42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88238" y="2409825"/>
            <a:ext cx="2184557" cy="4743513"/>
          </a:xfrm>
          <a:custGeom>
            <a:avLst/>
            <a:gdLst>
              <a:gd name="connsiteX0" fmla="*/ 0 w 2181225"/>
              <a:gd name="connsiteY0" fmla="*/ 363538 h 4743450"/>
              <a:gd name="connsiteX1" fmla="*/ 363538 w 2181225"/>
              <a:gd name="connsiteY1" fmla="*/ 0 h 4743450"/>
              <a:gd name="connsiteX2" fmla="*/ 1817688 w 2181225"/>
              <a:gd name="connsiteY2" fmla="*/ 0 h 4743450"/>
              <a:gd name="connsiteX3" fmla="*/ 2181226 w 2181225"/>
              <a:gd name="connsiteY3" fmla="*/ 363538 h 4743450"/>
              <a:gd name="connsiteX4" fmla="*/ 2181225 w 2181225"/>
              <a:gd name="connsiteY4" fmla="*/ 4379913 h 4743450"/>
              <a:gd name="connsiteX5" fmla="*/ 1817687 w 2181225"/>
              <a:gd name="connsiteY5" fmla="*/ 4743451 h 4743450"/>
              <a:gd name="connsiteX6" fmla="*/ 363538 w 2181225"/>
              <a:gd name="connsiteY6" fmla="*/ 4743450 h 4743450"/>
              <a:gd name="connsiteX7" fmla="*/ 0 w 2181225"/>
              <a:gd name="connsiteY7" fmla="*/ 4379912 h 4743450"/>
              <a:gd name="connsiteX8" fmla="*/ 0 w 2181225"/>
              <a:gd name="connsiteY8" fmla="*/ 363538 h 4743450"/>
              <a:gd name="connsiteX0" fmla="*/ 0 w 2181226"/>
              <a:gd name="connsiteY0" fmla="*/ 363538 h 4743451"/>
              <a:gd name="connsiteX1" fmla="*/ 363538 w 2181226"/>
              <a:gd name="connsiteY1" fmla="*/ 0 h 4743451"/>
              <a:gd name="connsiteX2" fmla="*/ 1817688 w 2181226"/>
              <a:gd name="connsiteY2" fmla="*/ 0 h 4743451"/>
              <a:gd name="connsiteX3" fmla="*/ 2181226 w 2181226"/>
              <a:gd name="connsiteY3" fmla="*/ 363538 h 4743451"/>
              <a:gd name="connsiteX4" fmla="*/ 2181225 w 2181226"/>
              <a:gd name="connsiteY4" fmla="*/ 4379913 h 4743451"/>
              <a:gd name="connsiteX5" fmla="*/ 1817687 w 2181226"/>
              <a:gd name="connsiteY5" fmla="*/ 4743451 h 4743451"/>
              <a:gd name="connsiteX6" fmla="*/ 363538 w 2181226"/>
              <a:gd name="connsiteY6" fmla="*/ 4743450 h 4743451"/>
              <a:gd name="connsiteX7" fmla="*/ 0 w 2181226"/>
              <a:gd name="connsiteY7" fmla="*/ 4379912 h 4743451"/>
              <a:gd name="connsiteX8" fmla="*/ 0 w 2181226"/>
              <a:gd name="connsiteY8" fmla="*/ 363538 h 4743451"/>
              <a:gd name="connsiteX0" fmla="*/ 0 w 2181226"/>
              <a:gd name="connsiteY0" fmla="*/ 363600 h 4743513"/>
              <a:gd name="connsiteX1" fmla="*/ 363538 w 2181226"/>
              <a:gd name="connsiteY1" fmla="*/ 62 h 4743513"/>
              <a:gd name="connsiteX2" fmla="*/ 1817688 w 2181226"/>
              <a:gd name="connsiteY2" fmla="*/ 62 h 4743513"/>
              <a:gd name="connsiteX3" fmla="*/ 2181226 w 2181226"/>
              <a:gd name="connsiteY3" fmla="*/ 363600 h 4743513"/>
              <a:gd name="connsiteX4" fmla="*/ 2181225 w 2181226"/>
              <a:gd name="connsiteY4" fmla="*/ 4379975 h 4743513"/>
              <a:gd name="connsiteX5" fmla="*/ 1817687 w 2181226"/>
              <a:gd name="connsiteY5" fmla="*/ 4743513 h 4743513"/>
              <a:gd name="connsiteX6" fmla="*/ 363538 w 2181226"/>
              <a:gd name="connsiteY6" fmla="*/ 4743512 h 4743513"/>
              <a:gd name="connsiteX7" fmla="*/ 0 w 2181226"/>
              <a:gd name="connsiteY7" fmla="*/ 4379974 h 4743513"/>
              <a:gd name="connsiteX8" fmla="*/ 0 w 2181226"/>
              <a:gd name="connsiteY8" fmla="*/ 363600 h 4743513"/>
              <a:gd name="connsiteX0" fmla="*/ 0 w 2181226"/>
              <a:gd name="connsiteY0" fmla="*/ 363600 h 4743513"/>
              <a:gd name="connsiteX1" fmla="*/ 363538 w 2181226"/>
              <a:gd name="connsiteY1" fmla="*/ 62 h 4743513"/>
              <a:gd name="connsiteX2" fmla="*/ 1817688 w 2181226"/>
              <a:gd name="connsiteY2" fmla="*/ 62 h 4743513"/>
              <a:gd name="connsiteX3" fmla="*/ 2181226 w 2181226"/>
              <a:gd name="connsiteY3" fmla="*/ 363600 h 4743513"/>
              <a:gd name="connsiteX4" fmla="*/ 2181225 w 2181226"/>
              <a:gd name="connsiteY4" fmla="*/ 4379975 h 4743513"/>
              <a:gd name="connsiteX5" fmla="*/ 1817687 w 2181226"/>
              <a:gd name="connsiteY5" fmla="*/ 4743513 h 4743513"/>
              <a:gd name="connsiteX6" fmla="*/ 363538 w 2181226"/>
              <a:gd name="connsiteY6" fmla="*/ 4743512 h 4743513"/>
              <a:gd name="connsiteX7" fmla="*/ 0 w 2181226"/>
              <a:gd name="connsiteY7" fmla="*/ 4379974 h 4743513"/>
              <a:gd name="connsiteX8" fmla="*/ 0 w 2181226"/>
              <a:gd name="connsiteY8" fmla="*/ 363600 h 4743513"/>
              <a:gd name="connsiteX0" fmla="*/ 3331 w 2184557"/>
              <a:gd name="connsiteY0" fmla="*/ 363600 h 4743513"/>
              <a:gd name="connsiteX1" fmla="*/ 366869 w 2184557"/>
              <a:gd name="connsiteY1" fmla="*/ 62 h 4743513"/>
              <a:gd name="connsiteX2" fmla="*/ 1821019 w 2184557"/>
              <a:gd name="connsiteY2" fmla="*/ 62 h 4743513"/>
              <a:gd name="connsiteX3" fmla="*/ 2184557 w 2184557"/>
              <a:gd name="connsiteY3" fmla="*/ 363600 h 4743513"/>
              <a:gd name="connsiteX4" fmla="*/ 2184556 w 2184557"/>
              <a:gd name="connsiteY4" fmla="*/ 4379975 h 4743513"/>
              <a:gd name="connsiteX5" fmla="*/ 1821018 w 2184557"/>
              <a:gd name="connsiteY5" fmla="*/ 4743513 h 4743513"/>
              <a:gd name="connsiteX6" fmla="*/ 366869 w 2184557"/>
              <a:gd name="connsiteY6" fmla="*/ 4743512 h 4743513"/>
              <a:gd name="connsiteX7" fmla="*/ 3331 w 2184557"/>
              <a:gd name="connsiteY7" fmla="*/ 4379974 h 4743513"/>
              <a:gd name="connsiteX8" fmla="*/ 3331 w 2184557"/>
              <a:gd name="connsiteY8" fmla="*/ 363600 h 474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4557" h="4743513">
                <a:moveTo>
                  <a:pt x="3331" y="363600"/>
                </a:moveTo>
                <a:cubicBezTo>
                  <a:pt x="3331" y="162824"/>
                  <a:pt x="91142" y="-3685"/>
                  <a:pt x="366869" y="62"/>
                </a:cubicBezTo>
                <a:cubicBezTo>
                  <a:pt x="642596" y="3809"/>
                  <a:pt x="1336302" y="62"/>
                  <a:pt x="1821019" y="62"/>
                </a:cubicBezTo>
                <a:cubicBezTo>
                  <a:pt x="2107988" y="62"/>
                  <a:pt x="2184557" y="162824"/>
                  <a:pt x="2184557" y="363600"/>
                </a:cubicBezTo>
                <a:cubicBezTo>
                  <a:pt x="2184557" y="1702392"/>
                  <a:pt x="2184556" y="4093005"/>
                  <a:pt x="2184556" y="4379975"/>
                </a:cubicBezTo>
                <a:cubicBezTo>
                  <a:pt x="2184556" y="4666945"/>
                  <a:pt x="2021794" y="4743513"/>
                  <a:pt x="1821018" y="4743513"/>
                </a:cubicBezTo>
                <a:lnTo>
                  <a:pt x="366869" y="4743512"/>
                </a:lnTo>
                <a:cubicBezTo>
                  <a:pt x="166093" y="4743512"/>
                  <a:pt x="10826" y="4666944"/>
                  <a:pt x="3331" y="4379974"/>
                </a:cubicBezTo>
                <a:cubicBezTo>
                  <a:pt x="-4164" y="4093004"/>
                  <a:pt x="3331" y="1702391"/>
                  <a:pt x="3331" y="363600"/>
                </a:cubicBezTo>
                <a:close/>
              </a:path>
            </a:pathLst>
          </a:custGeom>
        </p:spPr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E15C1FFF-73AA-F915-8A88-92591AA1B18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‹#›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1DF1226D-0374-202C-E11B-A24A65B86EC5}"/>
              </a:ext>
            </a:extLst>
          </p:cNvPr>
          <p:cNvSpPr txBox="1">
            <a:spLocks/>
          </p:cNvSpPr>
          <p:nvPr userDrawn="1"/>
        </p:nvSpPr>
        <p:spPr>
          <a:xfrm>
            <a:off x="419300" y="7047670"/>
            <a:ext cx="1764030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defPPr>
              <a:defRPr kern="0"/>
            </a:defPPr>
            <a:lvl1pPr>
              <a:defRPr sz="900" b="1" i="0">
                <a:solidFill>
                  <a:srgbClr val="6D6E71"/>
                </a:solidFill>
                <a:latin typeface="Open Sans"/>
                <a:cs typeface="Open Sans"/>
              </a:defRPr>
            </a:lvl1pPr>
          </a:lstStyle>
          <a:p>
            <a:pPr marL="12700">
              <a:spcBef>
                <a:spcPts val="160"/>
              </a:spcBef>
            </a:pPr>
            <a:r>
              <a:rPr lang="en-US" spc="70" dirty="0" err="1">
                <a:solidFill>
                  <a:srgbClr val="414042"/>
                </a:solidFill>
              </a:rPr>
              <a:t>Gosubuji</a:t>
            </a:r>
            <a:r>
              <a:rPr lang="en" spc="140" dirty="0">
                <a:solidFill>
                  <a:srgbClr val="414042"/>
                </a:solidFill>
              </a:rPr>
              <a:t>  </a:t>
            </a:r>
            <a:r>
              <a:rPr lang="en" spc="75" dirty="0"/>
              <a:t>Guardian</a:t>
            </a:r>
            <a:endParaRPr lang="en" spc="4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71">
            <a:extLst>
              <a:ext uri="{FF2B5EF4-FFF2-40B4-BE49-F238E27FC236}">
                <a16:creationId xmlns:a16="http://schemas.microsoft.com/office/drawing/2014/main" id="{612C8E6B-72F2-82EE-B848-08664DED04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42095" y="2417927"/>
            <a:ext cx="2181600" cy="1789200"/>
          </a:xfrm>
          <a:prstGeom prst="rect">
            <a:avLst/>
          </a:prstGeom>
        </p:spPr>
      </p:sp>
      <p:sp>
        <p:nvSpPr>
          <p:cNvPr id="8" name="그림 개체 틀 72">
            <a:extLst>
              <a:ext uri="{FF2B5EF4-FFF2-40B4-BE49-F238E27FC236}">
                <a16:creationId xmlns:a16="http://schemas.microsoft.com/office/drawing/2014/main" id="{B754F5C9-CA47-1244-6CC7-677DC73D83E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777336" y="2417927"/>
            <a:ext cx="2181600" cy="1789200"/>
          </a:xfrm>
          <a:prstGeom prst="rect">
            <a:avLst/>
          </a:prstGeom>
        </p:spPr>
      </p:sp>
      <p:sp>
        <p:nvSpPr>
          <p:cNvPr id="9" name="그림 개체 틀 73">
            <a:extLst>
              <a:ext uri="{FF2B5EF4-FFF2-40B4-BE49-F238E27FC236}">
                <a16:creationId xmlns:a16="http://schemas.microsoft.com/office/drawing/2014/main" id="{6EAA074A-806C-E9C6-E23A-1544D40E0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5646" y="2417927"/>
            <a:ext cx="2181600" cy="1789200"/>
          </a:xfrm>
          <a:prstGeom prst="rect">
            <a:avLst/>
          </a:prstGeom>
        </p:spPr>
      </p:sp>
      <p:sp>
        <p:nvSpPr>
          <p:cNvPr id="10" name="그림 개체 틀 74">
            <a:extLst>
              <a:ext uri="{FF2B5EF4-FFF2-40B4-BE49-F238E27FC236}">
                <a16:creationId xmlns:a16="http://schemas.microsoft.com/office/drawing/2014/main" id="{50FF6D3C-2B2F-78FC-F6F9-F7ED078410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03742" y="2417927"/>
            <a:ext cx="2181600" cy="1789200"/>
          </a:xfrm>
          <a:prstGeom prst="rect">
            <a:avLst/>
          </a:prstGeom>
        </p:spPr>
      </p:sp>
      <p:sp>
        <p:nvSpPr>
          <p:cNvPr id="11" name="그림 개체 틀 75">
            <a:extLst>
              <a:ext uri="{FF2B5EF4-FFF2-40B4-BE49-F238E27FC236}">
                <a16:creationId xmlns:a16="http://schemas.microsoft.com/office/drawing/2014/main" id="{19E0804D-2BCB-74FA-1A4A-314846B633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50000" y="2419200"/>
            <a:ext cx="2181600" cy="1789200"/>
          </a:xfrm>
          <a:prstGeom prst="rect">
            <a:avLst/>
          </a:prstGeom>
        </p:spPr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5A31B7A1-5DAE-7789-355E-96CEC1BF0BE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‹#›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D7D9177E-6D53-2127-C851-BAAE404DDA53}"/>
              </a:ext>
            </a:extLst>
          </p:cNvPr>
          <p:cNvSpPr txBox="1">
            <a:spLocks/>
          </p:cNvSpPr>
          <p:nvPr userDrawn="1"/>
        </p:nvSpPr>
        <p:spPr>
          <a:xfrm>
            <a:off x="419300" y="7047670"/>
            <a:ext cx="1764030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defPPr>
              <a:defRPr kern="0"/>
            </a:defPPr>
            <a:lvl1pPr>
              <a:defRPr sz="900" b="1" i="0">
                <a:solidFill>
                  <a:srgbClr val="6D6E71"/>
                </a:solidFill>
                <a:latin typeface="Open Sans"/>
                <a:cs typeface="Open Sans"/>
              </a:defRPr>
            </a:lvl1pPr>
          </a:lstStyle>
          <a:p>
            <a:pPr marL="12700">
              <a:spcBef>
                <a:spcPts val="160"/>
              </a:spcBef>
            </a:pPr>
            <a:r>
              <a:rPr lang="en-US" spc="70" dirty="0" err="1">
                <a:solidFill>
                  <a:srgbClr val="414042"/>
                </a:solidFill>
              </a:rPr>
              <a:t>Gosubuji</a:t>
            </a:r>
            <a:r>
              <a:rPr lang="en" spc="140" dirty="0">
                <a:solidFill>
                  <a:srgbClr val="414042"/>
                </a:solidFill>
              </a:rPr>
              <a:t>  </a:t>
            </a:r>
            <a:r>
              <a:rPr lang="en" spc="75" dirty="0"/>
              <a:t>Guardian</a:t>
            </a:r>
            <a:endParaRPr lang="en" spc="45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1">
            <a:extLst>
              <a:ext uri="{FF2B5EF4-FFF2-40B4-BE49-F238E27FC236}">
                <a16:creationId xmlns:a16="http://schemas.microsoft.com/office/drawing/2014/main" id="{021E8191-620D-1C00-8B44-1618151BA5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693400" cy="4734001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17515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1">
            <a:extLst>
              <a:ext uri="{FF2B5EF4-FFF2-40B4-BE49-F238E27FC236}">
                <a16:creationId xmlns:a16="http://schemas.microsoft.com/office/drawing/2014/main" id="{B055FB0E-7E31-2BD5-81EF-23E67BEB1A08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419299" y="652797"/>
            <a:ext cx="9903032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b="1" i="0">
                <a:solidFill>
                  <a:schemeClr val="tx1"/>
                </a:solidFill>
                <a:latin typeface="NanumSquare Neo OTF Heavy" pitchFamily="2" charset="-127"/>
                <a:ea typeface="NanumSquare Neo OTF Heavy" pitchFamily="2" charset="-127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" spc="-60" dirty="0">
                <a:solidFill>
                  <a:schemeClr val="tx1"/>
                </a:solidFill>
              </a:rPr>
              <a:t>Edit Master Title Style</a:t>
            </a: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65F4AF28-B01D-5690-7972-EA6C76BB2E9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‹#›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AD0CA175-53E1-4715-CDDB-10479E1D97B5}"/>
              </a:ext>
            </a:extLst>
          </p:cNvPr>
          <p:cNvSpPr txBox="1">
            <a:spLocks/>
          </p:cNvSpPr>
          <p:nvPr userDrawn="1"/>
        </p:nvSpPr>
        <p:spPr>
          <a:xfrm>
            <a:off x="419300" y="7047670"/>
            <a:ext cx="1764030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defPPr>
              <a:defRPr kern="0"/>
            </a:defPPr>
            <a:lvl1pPr>
              <a:defRPr sz="900" b="1" i="0">
                <a:solidFill>
                  <a:srgbClr val="6D6E71"/>
                </a:solidFill>
                <a:latin typeface="Open Sans"/>
                <a:cs typeface="Open Sans"/>
              </a:defRPr>
            </a:lvl1pPr>
          </a:lstStyle>
          <a:p>
            <a:pPr marL="12700">
              <a:spcBef>
                <a:spcPts val="160"/>
              </a:spcBef>
            </a:pPr>
            <a:r>
              <a:rPr lang="en-US" spc="70" dirty="0" err="1">
                <a:solidFill>
                  <a:srgbClr val="414042"/>
                </a:solidFill>
              </a:rPr>
              <a:t>Gosubuji</a:t>
            </a:r>
            <a:r>
              <a:rPr lang="en" spc="140" dirty="0">
                <a:solidFill>
                  <a:srgbClr val="414042"/>
                </a:solidFill>
              </a:rPr>
              <a:t>  </a:t>
            </a:r>
            <a:r>
              <a:rPr lang="en" spc="75" dirty="0"/>
              <a:t>Guardian</a:t>
            </a:r>
            <a:endParaRPr lang="en" spc="45" dirty="0"/>
          </a:p>
        </p:txBody>
      </p:sp>
    </p:spTree>
    <p:extLst>
      <p:ext uri="{BB962C8B-B14F-4D97-AF65-F5344CB8AC3E}">
        <p14:creationId xmlns:p14="http://schemas.microsoft.com/office/powerpoint/2010/main" val="2853002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7">
            <a:extLst>
              <a:ext uri="{FF2B5EF4-FFF2-40B4-BE49-F238E27FC236}">
                <a16:creationId xmlns:a16="http://schemas.microsoft.com/office/drawing/2014/main" id="{52BA58DD-2032-017B-4109-66636FC8D49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‹#›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B94FE676-D6EA-1556-8FE3-0615B42945A3}"/>
              </a:ext>
            </a:extLst>
          </p:cNvPr>
          <p:cNvSpPr txBox="1">
            <a:spLocks/>
          </p:cNvSpPr>
          <p:nvPr userDrawn="1"/>
        </p:nvSpPr>
        <p:spPr>
          <a:xfrm>
            <a:off x="419300" y="7047670"/>
            <a:ext cx="1764030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defPPr>
              <a:defRPr kern="0"/>
            </a:defPPr>
            <a:lvl1pPr>
              <a:defRPr sz="900" b="1" i="0">
                <a:solidFill>
                  <a:srgbClr val="6D6E71"/>
                </a:solidFill>
                <a:latin typeface="Open Sans"/>
                <a:cs typeface="Open Sans"/>
              </a:defRPr>
            </a:lvl1pPr>
          </a:lstStyle>
          <a:p>
            <a:pPr marL="12700">
              <a:spcBef>
                <a:spcPts val="160"/>
              </a:spcBef>
            </a:pPr>
            <a:r>
              <a:rPr lang="en-US" spc="70" dirty="0" err="1">
                <a:solidFill>
                  <a:srgbClr val="414042"/>
                </a:solidFill>
              </a:rPr>
              <a:t>Gosubuji</a:t>
            </a:r>
            <a:r>
              <a:rPr lang="en" spc="140" dirty="0">
                <a:solidFill>
                  <a:srgbClr val="414042"/>
                </a:solidFill>
              </a:rPr>
              <a:t>  </a:t>
            </a:r>
            <a:r>
              <a:rPr lang="en" spc="75" dirty="0"/>
              <a:t>Guardian</a:t>
            </a:r>
            <a:endParaRPr lang="en" spc="45" dirty="0"/>
          </a:p>
        </p:txBody>
      </p:sp>
    </p:spTree>
    <p:extLst>
      <p:ext uri="{BB962C8B-B14F-4D97-AF65-F5344CB8AC3E}">
        <p14:creationId xmlns:p14="http://schemas.microsoft.com/office/powerpoint/2010/main" val="168925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1" r:id="rId2"/>
    <p:sldLayoutId id="2147483662" r:id="rId3"/>
    <p:sldLayoutId id="2147483663" r:id="rId4"/>
    <p:sldLayoutId id="2147483665" r:id="rId5"/>
    <p:sldLayoutId id="2147483664" r:id="rId6"/>
    <p:sldLayoutId id="2147483671" r:id="rId7"/>
    <p:sldLayoutId id="2147483667" r:id="rId8"/>
    <p:sldLayoutId id="2147483668" r:id="rId9"/>
    <p:sldLayoutId id="2147483669" r:id="rId10"/>
  </p:sldLayoutIdLst>
  <p:hf hdr="0" dt="0"/>
  <p:txStyles>
    <p:titleStyle>
      <a:lvl1pPr>
        <a:defRPr sz="3000" b="1" i="0">
          <a:latin typeface="Open Sans Extrabold" pitchFamily="2" charset="0"/>
          <a:ea typeface="+mj-ea"/>
          <a:cs typeface="Open Sans Extrabold" pitchFamily="2" charset="0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5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2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4.mp4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9F231EB-E730-F443-9EC8-6A6E29DC6960}"/>
              </a:ext>
            </a:extLst>
          </p:cNvPr>
          <p:cNvSpPr/>
          <p:nvPr/>
        </p:nvSpPr>
        <p:spPr>
          <a:xfrm>
            <a:off x="317500" y="7047670"/>
            <a:ext cx="2209800" cy="2389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81A359E8-91EB-3E11-22F7-90F465C35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450861-7238-CE58-C936-A9972B9C72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E457BEE-8785-A0D3-04EC-C90C1029F6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36839F2F-3A9A-9F43-5582-CCD95DE101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233BA7-8BE0-6DC5-3EED-5EA84C8F6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3400" cy="704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1A6F6F-0FC5-D082-934F-5FED27443BB5}"/>
              </a:ext>
            </a:extLst>
          </p:cNvPr>
          <p:cNvSpPr txBox="1"/>
          <p:nvPr/>
        </p:nvSpPr>
        <p:spPr>
          <a:xfrm>
            <a:off x="725374" y="2393203"/>
            <a:ext cx="9242651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800" b="1" i="0" u="none" strike="noStrike" dirty="0">
                <a:solidFill>
                  <a:srgbClr val="FFFFFF"/>
                </a:solidFill>
                <a:effectLst/>
                <a:latin typeface="Georgia" panose="02040502050405020303" pitchFamily="18" charset="0"/>
              </a:rPr>
              <a:t>Guardian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BE0AD-4C7A-CBC3-D1F7-CB75198E6750}"/>
              </a:ext>
            </a:extLst>
          </p:cNvPr>
          <p:cNvSpPr txBox="1"/>
          <p:nvPr/>
        </p:nvSpPr>
        <p:spPr>
          <a:xfrm>
            <a:off x="622300" y="711537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Team GOSUBUJI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339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1A592-A7BA-B92E-E427-2329F72A06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10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BD22506D-C11F-A244-9C1F-560E4F46347F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5062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모델 소스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4A2AF6-5672-80B0-4174-FD98888ACE90}"/>
              </a:ext>
            </a:extLst>
          </p:cNvPr>
          <p:cNvSpPr txBox="1"/>
          <p:nvPr/>
        </p:nvSpPr>
        <p:spPr>
          <a:xfrm>
            <a:off x="394828" y="1234445"/>
            <a:ext cx="6483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/>
              <a:t>https://github.com/taeyoongit/zerobase_DL_project/tree/main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8BB8A-622F-E5E3-D973-C4751A6F8409}"/>
              </a:ext>
            </a:extLst>
          </p:cNvPr>
          <p:cNvSpPr txBox="1"/>
          <p:nvPr/>
        </p:nvSpPr>
        <p:spPr>
          <a:xfrm>
            <a:off x="419299" y="3596759"/>
            <a:ext cx="6483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dirty="0"/>
              <a:t>https://</a:t>
            </a:r>
            <a:r>
              <a:rPr lang="en" altLang="ko-Kore-KR" dirty="0" err="1"/>
              <a:t>github.com</a:t>
            </a:r>
            <a:r>
              <a:rPr lang="en" altLang="ko-Kore-KR" dirty="0"/>
              <a:t>/1amitos1/Shoplifting-Detection</a:t>
            </a:r>
            <a:endParaRPr lang="ko-Kore-KR" altLang="en-US" dirty="0"/>
          </a:p>
        </p:txBody>
      </p:sp>
      <p:pic>
        <p:nvPicPr>
          <p:cNvPr id="11" name="그림 10" descr="스크린샷, 수족관, 사람이(가) 표시된 사진&#10;&#10;자동 생성된 설명">
            <a:extLst>
              <a:ext uri="{FF2B5EF4-FFF2-40B4-BE49-F238E27FC236}">
                <a16:creationId xmlns:a16="http://schemas.microsoft.com/office/drawing/2014/main" id="{D0E4DEB7-6D1F-50E5-94FC-7C20258C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4076074"/>
            <a:ext cx="3810000" cy="2881313"/>
          </a:xfrm>
          <a:prstGeom prst="rect">
            <a:avLst/>
          </a:prstGeom>
        </p:spPr>
      </p:pic>
      <p:pic>
        <p:nvPicPr>
          <p:cNvPr id="13" name="그림 12" descr="스크린샷, 사람이(가) 표시된 사진&#10;&#10;자동 생성된 설명">
            <a:extLst>
              <a:ext uri="{FF2B5EF4-FFF2-40B4-BE49-F238E27FC236}">
                <a16:creationId xmlns:a16="http://schemas.microsoft.com/office/drawing/2014/main" id="{A5694C6D-E4DA-B68C-08C6-9FAF31E0B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300" y="4065138"/>
            <a:ext cx="3640509" cy="29806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3840BA2-8987-74C0-4E08-AE6C03704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538891"/>
            <a:ext cx="4127500" cy="204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065A1B-101C-782F-2992-6771B7195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1582636"/>
            <a:ext cx="4046374" cy="199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47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>
            <a:extLst>
              <a:ext uri="{FF2B5EF4-FFF2-40B4-BE49-F238E27FC236}">
                <a16:creationId xmlns:a16="http://schemas.microsoft.com/office/drawing/2014/main" id="{D1985D3B-808A-970C-4E76-3F24C27CB7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11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ED732A8B-6E47-F177-FD2E-F0DC5073D8DF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5062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데이터 </a:t>
            </a:r>
            <a:r>
              <a:rPr lang="ko-KR" altLang="en-US" b="0" spc="-55" dirty="0" err="1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전처리</a:t>
            </a:r>
            <a:r>
              <a:rPr lang="en-US" altLang="ko-KR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1</a:t>
            </a: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endParaRPr lang="ko-KR" altLang="en-US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7D34717-1767-2566-BE4B-B05A970D7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837"/>
          <a:stretch/>
        </p:blipFill>
        <p:spPr>
          <a:xfrm>
            <a:off x="184600" y="2028825"/>
            <a:ext cx="5334000" cy="4681152"/>
          </a:xfrm>
          <a:prstGeom prst="rect">
            <a:avLst/>
          </a:prstGeom>
        </p:spPr>
      </p:pic>
      <p:sp>
        <p:nvSpPr>
          <p:cNvPr id="36" name="object 12">
            <a:extLst>
              <a:ext uri="{FF2B5EF4-FFF2-40B4-BE49-F238E27FC236}">
                <a16:creationId xmlns:a16="http://schemas.microsoft.com/office/drawing/2014/main" id="{360A1D7B-C968-A59D-65AC-1EEC8136E26C}"/>
              </a:ext>
            </a:extLst>
          </p:cNvPr>
          <p:cNvSpPr txBox="1">
            <a:spLocks/>
          </p:cNvSpPr>
          <p:nvPr/>
        </p:nvSpPr>
        <p:spPr>
          <a:xfrm>
            <a:off x="409587" y="1192308"/>
            <a:ext cx="50622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24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행동 부분 </a:t>
            </a:r>
            <a:r>
              <a:rPr lang="en-US" altLang="ko-KR" sz="24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Clip </a:t>
            </a:r>
            <a:r>
              <a:rPr lang="ko-KR" altLang="en-US" sz="24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추출 </a:t>
            </a:r>
            <a:endParaRPr lang="ko-KR" altLang="en-US" sz="24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FBFBF9E-4094-74EC-A3C3-2EFD5A2EA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428625"/>
            <a:ext cx="3795116" cy="28194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D6A1CF20-027A-793C-6C60-00701884A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099" y="3757930"/>
            <a:ext cx="3825896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>
            <a:extLst>
              <a:ext uri="{FF2B5EF4-FFF2-40B4-BE49-F238E27FC236}">
                <a16:creationId xmlns:a16="http://schemas.microsoft.com/office/drawing/2014/main" id="{D1985D3B-808A-970C-4E76-3F24C27CB7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12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ED732A8B-6E47-F177-FD2E-F0DC5073D8DF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5062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데이터 </a:t>
            </a:r>
            <a:r>
              <a:rPr lang="ko-KR" altLang="en-US" b="0" spc="-55" dirty="0" err="1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전처리</a:t>
            </a:r>
            <a:r>
              <a:rPr lang="en-US" altLang="ko-KR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2</a:t>
            </a: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endParaRPr lang="ko-KR" altLang="en-US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36" name="object 12">
            <a:extLst>
              <a:ext uri="{FF2B5EF4-FFF2-40B4-BE49-F238E27FC236}">
                <a16:creationId xmlns:a16="http://schemas.microsoft.com/office/drawing/2014/main" id="{360A1D7B-C968-A59D-65AC-1EEC8136E26C}"/>
              </a:ext>
            </a:extLst>
          </p:cNvPr>
          <p:cNvSpPr txBox="1">
            <a:spLocks/>
          </p:cNvSpPr>
          <p:nvPr/>
        </p:nvSpPr>
        <p:spPr>
          <a:xfrm>
            <a:off x="409586" y="1192308"/>
            <a:ext cx="77565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학습 데이터 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806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개의 랜드마크 데이터 추출 시 과부하로 인해 데이터셋 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100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개로 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pickle 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저장 후 병합   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EDC348D-9E72-AF50-D96C-316ED53C9221}"/>
              </a:ext>
            </a:extLst>
          </p:cNvPr>
          <p:cNvSpPr/>
          <p:nvPr/>
        </p:nvSpPr>
        <p:spPr>
          <a:xfrm>
            <a:off x="419299" y="2105025"/>
            <a:ext cx="9804201" cy="4681152"/>
          </a:xfrm>
          <a:custGeom>
            <a:avLst/>
            <a:gdLst/>
            <a:ahLst/>
            <a:cxnLst/>
            <a:rect l="l" t="t" r="r" b="b"/>
            <a:pathLst>
              <a:path w="1778635" h="3199765">
                <a:moveTo>
                  <a:pt x="1778393" y="0"/>
                </a:moveTo>
                <a:lnTo>
                  <a:pt x="0" y="0"/>
                </a:lnTo>
                <a:lnTo>
                  <a:pt x="0" y="3199599"/>
                </a:lnTo>
                <a:lnTo>
                  <a:pt x="1778393" y="3199599"/>
                </a:lnTo>
                <a:lnTo>
                  <a:pt x="177839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08000" tIns="108000" rIns="108000" bIns="108000" rtlCol="0"/>
          <a:lstStyle/>
          <a:p>
            <a:r>
              <a:rPr lang="en" sz="1000" dirty="0"/>
              <a:t>import torch</a:t>
            </a:r>
          </a:p>
          <a:p>
            <a:endParaRPr lang="en" sz="1000" dirty="0"/>
          </a:p>
          <a:p>
            <a:r>
              <a:rPr lang="en" sz="1000" dirty="0"/>
              <a:t># </a:t>
            </a:r>
            <a:r>
              <a:rPr lang="en" sz="1000" dirty="0" err="1"/>
              <a:t>torch_ver</a:t>
            </a:r>
            <a:r>
              <a:rPr lang="en" sz="1000" dirty="0"/>
              <a:t> Yolov5</a:t>
            </a:r>
          </a:p>
          <a:p>
            <a:r>
              <a:rPr lang="en" sz="1000" dirty="0" err="1"/>
              <a:t>yolo_model</a:t>
            </a:r>
            <a:r>
              <a:rPr lang="en" sz="1000" dirty="0"/>
              <a:t> = </a:t>
            </a:r>
            <a:r>
              <a:rPr lang="en" sz="1000" dirty="0" err="1"/>
              <a:t>torch.hub.load</a:t>
            </a:r>
            <a:r>
              <a:rPr lang="en" sz="1000" dirty="0"/>
              <a:t>('</a:t>
            </a:r>
            <a:r>
              <a:rPr lang="en" sz="1000" dirty="0" err="1"/>
              <a:t>ultralytics</a:t>
            </a:r>
            <a:r>
              <a:rPr lang="en" sz="1000" dirty="0"/>
              <a:t>/yolov5', 'yolov5s',</a:t>
            </a:r>
          </a:p>
          <a:p>
            <a:r>
              <a:rPr lang="en" sz="1000" dirty="0"/>
              <a:t>                            device='cuda:0' if </a:t>
            </a:r>
            <a:r>
              <a:rPr lang="en" sz="1000" dirty="0" err="1"/>
              <a:t>torch.cuda.is_available</a:t>
            </a:r>
            <a:r>
              <a:rPr lang="en" sz="1000" dirty="0"/>
              <a:t>() else '</a:t>
            </a:r>
            <a:r>
              <a:rPr lang="en" sz="1000" dirty="0" err="1"/>
              <a:t>cpu</a:t>
            </a:r>
            <a:r>
              <a:rPr lang="en" sz="1000" dirty="0"/>
              <a:t>')  # </a:t>
            </a:r>
            <a:r>
              <a:rPr lang="ko-KR" altLang="en-US" sz="1000" dirty="0"/>
              <a:t>예측 모델</a:t>
            </a:r>
          </a:p>
          <a:p>
            <a:r>
              <a:rPr lang="en" sz="1000" dirty="0" err="1"/>
              <a:t>yolo_model.classes</a:t>
            </a:r>
            <a:r>
              <a:rPr lang="en" sz="1000" dirty="0"/>
              <a:t> = [0]  # </a:t>
            </a:r>
            <a:r>
              <a:rPr lang="ko-KR" altLang="en-US" sz="1000" dirty="0"/>
              <a:t>예측 클래스 </a:t>
            </a:r>
            <a:r>
              <a:rPr lang="en-US" altLang="ko-KR" sz="1000" dirty="0"/>
              <a:t>(0 : </a:t>
            </a:r>
            <a:r>
              <a:rPr lang="ko-KR" altLang="en-US" sz="1000" dirty="0"/>
              <a:t>사람</a:t>
            </a:r>
            <a:r>
              <a:rPr lang="en-US" altLang="ko-KR" sz="1000" dirty="0"/>
              <a:t>)</a:t>
            </a:r>
          </a:p>
          <a:p>
            <a:endParaRPr lang="en-US" sz="1000" dirty="0"/>
          </a:p>
          <a:p>
            <a:r>
              <a:rPr lang="en" sz="1000" dirty="0" err="1"/>
              <a:t>start_dot</a:t>
            </a:r>
            <a:r>
              <a:rPr lang="en" sz="1000" dirty="0"/>
              <a:t> = 11      # </a:t>
            </a:r>
            <a:r>
              <a:rPr lang="en" sz="1000" dirty="0" err="1"/>
              <a:t>mp.solutions.pose</a:t>
            </a:r>
            <a:r>
              <a:rPr lang="en" sz="1000" dirty="0"/>
              <a:t> </a:t>
            </a:r>
            <a:r>
              <a:rPr lang="ko-KR" altLang="en-US" sz="1000" dirty="0"/>
              <a:t>시작 포인트 </a:t>
            </a:r>
            <a:r>
              <a:rPr lang="en-US" altLang="ko-KR" sz="1000" dirty="0"/>
              <a:t>(0: </a:t>
            </a:r>
            <a:r>
              <a:rPr lang="ko-KR" altLang="en-US" sz="1000" dirty="0"/>
              <a:t>얼굴부터 발목까지</a:t>
            </a:r>
            <a:r>
              <a:rPr lang="en-US" altLang="ko-KR" sz="1000" dirty="0"/>
              <a:t>, 11: </a:t>
            </a:r>
            <a:r>
              <a:rPr lang="ko-KR" altLang="en-US" sz="1000" dirty="0"/>
              <a:t>어깨부터 발목까지</a:t>
            </a:r>
            <a:r>
              <a:rPr lang="en-US" altLang="ko-KR" sz="1000" dirty="0"/>
              <a:t>)</a:t>
            </a:r>
          </a:p>
          <a:p>
            <a:r>
              <a:rPr lang="en" sz="1000" dirty="0" err="1"/>
              <a:t>n_CONFIDENCE</a:t>
            </a:r>
            <a:r>
              <a:rPr lang="en" sz="1000" dirty="0"/>
              <a:t> = 0.3    # </a:t>
            </a:r>
            <a:r>
              <a:rPr lang="en" sz="1000" dirty="0" err="1"/>
              <a:t>MediaPipe</a:t>
            </a:r>
            <a:r>
              <a:rPr lang="en" sz="1000" dirty="0"/>
              <a:t> Min </a:t>
            </a:r>
            <a:r>
              <a:rPr lang="en" sz="1000" dirty="0" err="1"/>
              <a:t>Detectin</a:t>
            </a:r>
            <a:r>
              <a:rPr lang="en" sz="1000" dirty="0"/>
              <a:t> confidence check</a:t>
            </a:r>
          </a:p>
          <a:p>
            <a:r>
              <a:rPr lang="en" sz="1000" dirty="0" err="1"/>
              <a:t>y_CONFIDENCE</a:t>
            </a:r>
            <a:r>
              <a:rPr lang="en" sz="1000" dirty="0"/>
              <a:t> = 0.3    # Yolv5 Min </a:t>
            </a:r>
            <a:r>
              <a:rPr lang="en" sz="1000" dirty="0" err="1"/>
              <a:t>Detectin</a:t>
            </a:r>
            <a:r>
              <a:rPr lang="en" sz="1000" dirty="0"/>
              <a:t> confidence check</a:t>
            </a:r>
          </a:p>
          <a:p>
            <a:r>
              <a:rPr lang="en" sz="1000" dirty="0"/>
              <a:t>import </a:t>
            </a:r>
            <a:r>
              <a:rPr lang="en" sz="1000" dirty="0" err="1"/>
              <a:t>mediapipe</a:t>
            </a:r>
            <a:r>
              <a:rPr lang="en" sz="1000" dirty="0"/>
              <a:t> as </a:t>
            </a:r>
            <a:r>
              <a:rPr lang="en" sz="1000" dirty="0" err="1"/>
              <a:t>mp</a:t>
            </a:r>
            <a:endParaRPr lang="en" sz="1000" dirty="0"/>
          </a:p>
          <a:p>
            <a:r>
              <a:rPr lang="en" sz="1000" dirty="0" err="1"/>
              <a:t>mp_pose</a:t>
            </a:r>
            <a:r>
              <a:rPr lang="en" sz="1000" dirty="0"/>
              <a:t> = </a:t>
            </a:r>
            <a:r>
              <a:rPr lang="en" sz="1000" dirty="0" err="1"/>
              <a:t>mp.solutions.pose</a:t>
            </a:r>
            <a:endParaRPr lang="en" sz="1000" dirty="0"/>
          </a:p>
          <a:p>
            <a:r>
              <a:rPr lang="en" sz="1000" dirty="0" err="1"/>
              <a:t>attention_dot</a:t>
            </a:r>
            <a:r>
              <a:rPr lang="en" sz="1000" dirty="0"/>
              <a:t> = [n for n in range(</a:t>
            </a:r>
            <a:r>
              <a:rPr lang="en" sz="1000" dirty="0" err="1"/>
              <a:t>start_dot</a:t>
            </a:r>
            <a:r>
              <a:rPr lang="en" sz="1000" dirty="0"/>
              <a:t>, 29)]</a:t>
            </a:r>
          </a:p>
          <a:p>
            <a:endParaRPr lang="en" sz="1000" dirty="0"/>
          </a:p>
          <a:p>
            <a:r>
              <a:rPr lang="en" sz="1000" dirty="0"/>
              <a:t>import pickle</a:t>
            </a:r>
          </a:p>
          <a:p>
            <a:r>
              <a:rPr lang="en" sz="1000" dirty="0"/>
              <a:t>import </a:t>
            </a:r>
            <a:r>
              <a:rPr lang="en" sz="1000" dirty="0" err="1"/>
              <a:t>os</a:t>
            </a:r>
            <a:endParaRPr lang="en" sz="1000" dirty="0"/>
          </a:p>
          <a:p>
            <a:endParaRPr lang="en" sz="1000" dirty="0"/>
          </a:p>
          <a:p>
            <a:r>
              <a:rPr lang="en" sz="1000" dirty="0"/>
              <a:t>for </a:t>
            </a:r>
            <a:r>
              <a:rPr lang="en" sz="1000" dirty="0" err="1"/>
              <a:t>video_name</a:t>
            </a:r>
            <a:r>
              <a:rPr lang="en" sz="1000" dirty="0"/>
              <a:t> in </a:t>
            </a:r>
            <a:r>
              <a:rPr lang="en" sz="1000" dirty="0" err="1"/>
              <a:t>os.listdir</a:t>
            </a:r>
            <a:r>
              <a:rPr lang="en" sz="1000" dirty="0"/>
              <a:t>(</a:t>
            </a:r>
            <a:r>
              <a:rPr lang="en" sz="1000" dirty="0" err="1"/>
              <a:t>video_path</a:t>
            </a:r>
            <a:r>
              <a:rPr lang="en" sz="1000" dirty="0"/>
              <a:t> + '/' + fold):</a:t>
            </a:r>
          </a:p>
          <a:p>
            <a:r>
              <a:rPr lang="en" sz="1000" dirty="0"/>
              <a:t>    if int(</a:t>
            </a:r>
            <a:r>
              <a:rPr lang="en" sz="1000" dirty="0" err="1"/>
              <a:t>video_name.split</a:t>
            </a:r>
            <a:r>
              <a:rPr lang="en" sz="1000" dirty="0"/>
              <a:t>('_')[2][:2]) &gt;= 30: # video name </a:t>
            </a:r>
            <a:r>
              <a:rPr lang="ko-KR" altLang="en-US" sz="1000" dirty="0"/>
              <a:t>참조</a:t>
            </a:r>
          </a:p>
          <a:p>
            <a:r>
              <a:rPr lang="ko-KR" altLang="en-US" sz="1000" dirty="0"/>
              <a:t>        </a:t>
            </a:r>
            <a:r>
              <a:rPr lang="en" sz="1000" dirty="0"/>
              <a:t>if </a:t>
            </a:r>
            <a:r>
              <a:rPr lang="en" sz="1000" dirty="0" err="1"/>
              <a:t>video_name.split</a:t>
            </a:r>
            <a:r>
              <a:rPr lang="en" sz="1000" dirty="0"/>
              <a:t>('_')[1] == 'normal': label = 0</a:t>
            </a:r>
          </a:p>
          <a:p>
            <a:r>
              <a:rPr lang="en" sz="1000" dirty="0"/>
              <a:t>        else: label = 1</a:t>
            </a:r>
          </a:p>
          <a:p>
            <a:r>
              <a:rPr lang="en" sz="1000" dirty="0"/>
              <a:t>        </a:t>
            </a:r>
            <a:r>
              <a:rPr lang="en" sz="1000" dirty="0" err="1"/>
              <a:t>skel_data_n</a:t>
            </a:r>
            <a:r>
              <a:rPr lang="en" sz="1000" dirty="0"/>
              <a:t>, </a:t>
            </a:r>
            <a:r>
              <a:rPr lang="en" sz="1000" dirty="0" err="1"/>
              <a:t>skel_data_f</a:t>
            </a:r>
            <a:r>
              <a:rPr lang="en" sz="1000" dirty="0"/>
              <a:t> = </a:t>
            </a:r>
            <a:r>
              <a:rPr lang="en" sz="1000" dirty="0" err="1"/>
              <a:t>get_skeleton</a:t>
            </a:r>
            <a:r>
              <a:rPr lang="en" sz="1000" dirty="0"/>
              <a:t>('{}/{}'.format(</a:t>
            </a:r>
            <a:r>
              <a:rPr lang="en" sz="1000" dirty="0" err="1"/>
              <a:t>video_path</a:t>
            </a:r>
            <a:r>
              <a:rPr lang="en" sz="1000" dirty="0"/>
              <a:t> + '/' + fold, </a:t>
            </a:r>
            <a:r>
              <a:rPr lang="en" sz="1000" dirty="0" err="1"/>
              <a:t>video_name</a:t>
            </a:r>
            <a:r>
              <a:rPr lang="en" sz="1000" dirty="0"/>
              <a:t>), </a:t>
            </a:r>
            <a:r>
              <a:rPr lang="en" sz="1000" dirty="0" err="1"/>
              <a:t>attention_dot</a:t>
            </a:r>
            <a:r>
              <a:rPr lang="en" sz="1000" dirty="0"/>
              <a:t>, </a:t>
            </a:r>
            <a:r>
              <a:rPr lang="en" sz="1000" dirty="0" err="1"/>
              <a:t>draw_line</a:t>
            </a:r>
            <a:r>
              <a:rPr lang="en" sz="1000" dirty="0"/>
              <a:t>)</a:t>
            </a:r>
          </a:p>
          <a:p>
            <a:r>
              <a:rPr lang="en" sz="1000" dirty="0"/>
              <a:t>        if </a:t>
            </a:r>
            <a:r>
              <a:rPr lang="en" sz="1000" dirty="0" err="1"/>
              <a:t>skel_data_n</a:t>
            </a:r>
            <a:r>
              <a:rPr lang="en" sz="1000" dirty="0"/>
              <a:t> != False:</a:t>
            </a:r>
          </a:p>
          <a:p>
            <a:r>
              <a:rPr lang="en" sz="1000" dirty="0"/>
              <a:t>            </a:t>
            </a:r>
            <a:r>
              <a:rPr lang="en" sz="1000" dirty="0" err="1"/>
              <a:t>seq_list_n</a:t>
            </a:r>
            <a:r>
              <a:rPr lang="en" sz="1000" dirty="0"/>
              <a:t> = </a:t>
            </a:r>
            <a:r>
              <a:rPr lang="en" sz="1000" dirty="0" err="1"/>
              <a:t>skel_data_n</a:t>
            </a:r>
            <a:r>
              <a:rPr lang="en" sz="1000" dirty="0"/>
              <a:t>[:30]</a:t>
            </a:r>
          </a:p>
          <a:p>
            <a:r>
              <a:rPr lang="en" sz="1000" dirty="0"/>
              <a:t>            </a:t>
            </a:r>
            <a:r>
              <a:rPr lang="en" sz="1000" dirty="0" err="1"/>
              <a:t>seq_list_f</a:t>
            </a:r>
            <a:r>
              <a:rPr lang="en" sz="1000" dirty="0"/>
              <a:t> = </a:t>
            </a:r>
            <a:r>
              <a:rPr lang="en" sz="1000" dirty="0" err="1"/>
              <a:t>skel_data_f</a:t>
            </a:r>
            <a:r>
              <a:rPr lang="en" sz="1000" dirty="0"/>
              <a:t>[:30]</a:t>
            </a:r>
          </a:p>
          <a:p>
            <a:r>
              <a:rPr lang="en" sz="1000" dirty="0"/>
              <a:t>            </a:t>
            </a:r>
            <a:r>
              <a:rPr lang="en" sz="1000" dirty="0" err="1"/>
              <a:t>raw_data.append</a:t>
            </a:r>
            <a:r>
              <a:rPr lang="en" sz="1000" dirty="0"/>
              <a:t>({'</a:t>
            </a:r>
            <a:r>
              <a:rPr lang="en" sz="1000" dirty="0" err="1"/>
              <a:t>key':label</a:t>
            </a:r>
            <a:r>
              <a:rPr lang="en" sz="1000" dirty="0"/>
              <a:t>, 'value':</a:t>
            </a:r>
            <a:r>
              <a:rPr lang="en" sz="1000" dirty="0" err="1"/>
              <a:t>seq_list_n</a:t>
            </a:r>
            <a:r>
              <a:rPr lang="en" sz="1000" dirty="0"/>
              <a:t>})</a:t>
            </a:r>
          </a:p>
          <a:p>
            <a:r>
              <a:rPr lang="en" sz="1000" dirty="0"/>
              <a:t>            </a:t>
            </a:r>
            <a:r>
              <a:rPr lang="en" sz="1000" dirty="0" err="1"/>
              <a:t>raw_data.append</a:t>
            </a:r>
            <a:r>
              <a:rPr lang="en" sz="1000" dirty="0"/>
              <a:t>({'</a:t>
            </a:r>
            <a:r>
              <a:rPr lang="en" sz="1000" dirty="0" err="1"/>
              <a:t>key':label</a:t>
            </a:r>
            <a:r>
              <a:rPr lang="en" sz="1000" dirty="0"/>
              <a:t>, 'value':</a:t>
            </a:r>
            <a:r>
              <a:rPr lang="en" sz="1000" dirty="0" err="1"/>
              <a:t>seq_list_f</a:t>
            </a:r>
            <a:r>
              <a:rPr lang="en" sz="1000" dirty="0"/>
              <a:t>})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330813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>
            <a:extLst>
              <a:ext uri="{FF2B5EF4-FFF2-40B4-BE49-F238E27FC236}">
                <a16:creationId xmlns:a16="http://schemas.microsoft.com/office/drawing/2014/main" id="{D1985D3B-808A-970C-4E76-3F24C27CB7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13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ED732A8B-6E47-F177-FD2E-F0DC5073D8DF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5062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데이터 </a:t>
            </a:r>
            <a:r>
              <a:rPr lang="ko-KR" altLang="en-US" b="0" spc="-55" dirty="0" err="1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전처리</a:t>
            </a:r>
            <a:r>
              <a:rPr lang="en-US" altLang="ko-KR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3</a:t>
            </a: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endParaRPr lang="ko-KR" altLang="en-US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36" name="object 12">
            <a:extLst>
              <a:ext uri="{FF2B5EF4-FFF2-40B4-BE49-F238E27FC236}">
                <a16:creationId xmlns:a16="http://schemas.microsoft.com/office/drawing/2014/main" id="{360A1D7B-C968-A59D-65AC-1EEC8136E26C}"/>
              </a:ext>
            </a:extLst>
          </p:cNvPr>
          <p:cNvSpPr txBox="1">
            <a:spLocks/>
          </p:cNvSpPr>
          <p:nvPr/>
        </p:nvSpPr>
        <p:spPr>
          <a:xfrm>
            <a:off x="409586" y="1192308"/>
            <a:ext cx="775651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ko-KR" sz="2400" b="0" spc="-6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Mediapipe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랜드마크 추출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A3D60E-4C10-AD60-0746-B8B56D60B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0" y="2032829"/>
            <a:ext cx="10379339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95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C6AA837E-B947-4611-5261-9E9605F9D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5916" y="885825"/>
            <a:ext cx="5486400" cy="54864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2C2608BF-84F4-2D5D-4EC6-B9D3C0CC1448}"/>
              </a:ext>
            </a:extLst>
          </p:cNvPr>
          <p:cNvSpPr txBox="1">
            <a:spLocks/>
          </p:cNvSpPr>
          <p:nvPr/>
        </p:nvSpPr>
        <p:spPr>
          <a:xfrm>
            <a:off x="1445528" y="1875759"/>
            <a:ext cx="7870471" cy="2439066"/>
          </a:xfrm>
          <a:prstGeom prst="rect">
            <a:avLst/>
          </a:prstGeom>
        </p:spPr>
        <p:txBody>
          <a:bodyPr vert="horz" wrap="square" lIns="0" tIns="635" rIns="0" bIns="0" rtlCol="0" anchor="ctr" anchorCtr="0">
            <a:noAutofit/>
          </a:bodyPr>
          <a:lstStyle>
            <a:lvl1pPr>
              <a:defRPr sz="3000" b="1" i="0">
                <a:solidFill>
                  <a:srgbClr val="231F20"/>
                </a:solidFill>
                <a:latin typeface="OpenSans-ExtraBold"/>
                <a:ea typeface="+mj-ea"/>
                <a:cs typeface="OpenSans-ExtraBold"/>
              </a:defRPr>
            </a:lvl1pPr>
          </a:lstStyle>
          <a:p>
            <a:pPr marL="12700" marR="5080" algn="ctr">
              <a:lnSpc>
                <a:spcPct val="120000"/>
              </a:lnSpc>
              <a:spcBef>
                <a:spcPts val="100"/>
              </a:spcBef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Bold" pitchFamily="2" charset="-127"/>
                <a:ea typeface="NanumSquare Neo OTF Bold" pitchFamily="2" charset="-127"/>
              </a:rPr>
              <a:t>모델링</a:t>
            </a:r>
            <a:endParaRPr lang="en" sz="4000" dirty="0">
              <a:solidFill>
                <a:schemeClr val="tx1">
                  <a:lumMod val="75000"/>
                  <a:lumOff val="25000"/>
                </a:schemeClr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967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>
            <a:extLst>
              <a:ext uri="{FF2B5EF4-FFF2-40B4-BE49-F238E27FC236}">
                <a16:creationId xmlns:a16="http://schemas.microsoft.com/office/drawing/2014/main" id="{BA6A6069-2815-5C76-FF23-573FCE93B2A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15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5FC4AC2C-A372-22CF-25DE-D08F7C519C85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5062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모델링</a:t>
            </a:r>
            <a:endParaRPr lang="ko-KR" altLang="en-US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6" name="object 12">
            <a:extLst>
              <a:ext uri="{FF2B5EF4-FFF2-40B4-BE49-F238E27FC236}">
                <a16:creationId xmlns:a16="http://schemas.microsoft.com/office/drawing/2014/main" id="{FB802695-164B-178B-7E24-A8F152C01E39}"/>
              </a:ext>
            </a:extLst>
          </p:cNvPr>
          <p:cNvSpPr txBox="1">
            <a:spLocks/>
          </p:cNvSpPr>
          <p:nvPr/>
        </p:nvSpPr>
        <p:spPr>
          <a:xfrm>
            <a:off x="409587" y="1192308"/>
            <a:ext cx="50622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24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모델 구현 방식 </a:t>
            </a:r>
            <a:endParaRPr lang="ko-KR" altLang="en-US" sz="24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pic>
        <p:nvPicPr>
          <p:cNvPr id="4098" name="Picture 2" descr="Mediapipe (1) - Mediapipe 이해 및 Object detection 예제 — da2so">
            <a:extLst>
              <a:ext uri="{FF2B5EF4-FFF2-40B4-BE49-F238E27FC236}">
                <a16:creationId xmlns:a16="http://schemas.microsoft.com/office/drawing/2014/main" id="{7C0B4AD5-066A-FAD5-5FDA-95CAFA82E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082" y="2713955"/>
            <a:ext cx="2041960" cy="204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03FBD303-7870-63A5-FB01-4B5E1023D1C1}"/>
              </a:ext>
            </a:extLst>
          </p:cNvPr>
          <p:cNvSpPr/>
          <p:nvPr/>
        </p:nvSpPr>
        <p:spPr>
          <a:xfrm>
            <a:off x="546100" y="1962521"/>
            <a:ext cx="4283031" cy="640841"/>
          </a:xfrm>
          <a:custGeom>
            <a:avLst/>
            <a:gdLst/>
            <a:ahLst/>
            <a:cxnLst/>
            <a:rect l="l" t="t" r="r" b="b"/>
            <a:pathLst>
              <a:path w="5112385" h="1844039">
                <a:moveTo>
                  <a:pt x="4190022" y="0"/>
                </a:moveTo>
                <a:lnTo>
                  <a:pt x="921981" y="0"/>
                </a:lnTo>
                <a:lnTo>
                  <a:pt x="874537" y="1199"/>
                </a:lnTo>
                <a:lnTo>
                  <a:pt x="827715" y="4759"/>
                </a:lnTo>
                <a:lnTo>
                  <a:pt x="781573" y="10623"/>
                </a:lnTo>
                <a:lnTo>
                  <a:pt x="736171" y="18730"/>
                </a:lnTo>
                <a:lnTo>
                  <a:pt x="691565" y="29025"/>
                </a:lnTo>
                <a:lnTo>
                  <a:pt x="647813" y="41449"/>
                </a:lnTo>
                <a:lnTo>
                  <a:pt x="604974" y="55944"/>
                </a:lnTo>
                <a:lnTo>
                  <a:pt x="563106" y="72452"/>
                </a:lnTo>
                <a:lnTo>
                  <a:pt x="522265" y="90915"/>
                </a:lnTo>
                <a:lnTo>
                  <a:pt x="482511" y="111276"/>
                </a:lnTo>
                <a:lnTo>
                  <a:pt x="443901" y="133476"/>
                </a:lnTo>
                <a:lnTo>
                  <a:pt x="406494" y="157457"/>
                </a:lnTo>
                <a:lnTo>
                  <a:pt x="370346" y="183162"/>
                </a:lnTo>
                <a:lnTo>
                  <a:pt x="335516" y="210532"/>
                </a:lnTo>
                <a:lnTo>
                  <a:pt x="302063" y="239510"/>
                </a:lnTo>
                <a:lnTo>
                  <a:pt x="270043" y="270038"/>
                </a:lnTo>
                <a:lnTo>
                  <a:pt x="239515" y="302058"/>
                </a:lnTo>
                <a:lnTo>
                  <a:pt x="210536" y="335511"/>
                </a:lnTo>
                <a:lnTo>
                  <a:pt x="183165" y="370341"/>
                </a:lnTo>
                <a:lnTo>
                  <a:pt x="157460" y="406488"/>
                </a:lnTo>
                <a:lnTo>
                  <a:pt x="133479" y="443896"/>
                </a:lnTo>
                <a:lnTo>
                  <a:pt x="111278" y="482506"/>
                </a:lnTo>
                <a:lnTo>
                  <a:pt x="90917" y="522260"/>
                </a:lnTo>
                <a:lnTo>
                  <a:pt x="72454" y="563100"/>
                </a:lnTo>
                <a:lnTo>
                  <a:pt x="55945" y="604969"/>
                </a:lnTo>
                <a:lnTo>
                  <a:pt x="41450" y="647808"/>
                </a:lnTo>
                <a:lnTo>
                  <a:pt x="29026" y="691560"/>
                </a:lnTo>
                <a:lnTo>
                  <a:pt x="18731" y="736167"/>
                </a:lnTo>
                <a:lnTo>
                  <a:pt x="10623" y="781570"/>
                </a:lnTo>
                <a:lnTo>
                  <a:pt x="4760" y="827712"/>
                </a:lnTo>
                <a:lnTo>
                  <a:pt x="1199" y="874535"/>
                </a:lnTo>
                <a:lnTo>
                  <a:pt x="0" y="921981"/>
                </a:lnTo>
                <a:lnTo>
                  <a:pt x="1199" y="969426"/>
                </a:lnTo>
                <a:lnTo>
                  <a:pt x="4760" y="1016248"/>
                </a:lnTo>
                <a:lnTo>
                  <a:pt x="10623" y="1062389"/>
                </a:lnTo>
                <a:lnTo>
                  <a:pt x="18731" y="1107792"/>
                </a:lnTo>
                <a:lnTo>
                  <a:pt x="29026" y="1152397"/>
                </a:lnTo>
                <a:lnTo>
                  <a:pt x="41450" y="1196148"/>
                </a:lnTo>
                <a:lnTo>
                  <a:pt x="55945" y="1238987"/>
                </a:lnTo>
                <a:lnTo>
                  <a:pt x="72454" y="1280855"/>
                </a:lnTo>
                <a:lnTo>
                  <a:pt x="90917" y="1321695"/>
                </a:lnTo>
                <a:lnTo>
                  <a:pt x="111278" y="1361449"/>
                </a:lnTo>
                <a:lnTo>
                  <a:pt x="133479" y="1400058"/>
                </a:lnTo>
                <a:lnTo>
                  <a:pt x="157460" y="1437465"/>
                </a:lnTo>
                <a:lnTo>
                  <a:pt x="183165" y="1473612"/>
                </a:lnTo>
                <a:lnTo>
                  <a:pt x="210536" y="1508441"/>
                </a:lnTo>
                <a:lnTo>
                  <a:pt x="239515" y="1541894"/>
                </a:lnTo>
                <a:lnTo>
                  <a:pt x="270043" y="1573914"/>
                </a:lnTo>
                <a:lnTo>
                  <a:pt x="302063" y="1604441"/>
                </a:lnTo>
                <a:lnTo>
                  <a:pt x="335516" y="1633419"/>
                </a:lnTo>
                <a:lnTo>
                  <a:pt x="370346" y="1660789"/>
                </a:lnTo>
                <a:lnTo>
                  <a:pt x="406494" y="1686494"/>
                </a:lnTo>
                <a:lnTo>
                  <a:pt x="443901" y="1710475"/>
                </a:lnTo>
                <a:lnTo>
                  <a:pt x="482511" y="1732675"/>
                </a:lnTo>
                <a:lnTo>
                  <a:pt x="522265" y="1753035"/>
                </a:lnTo>
                <a:lnTo>
                  <a:pt x="563106" y="1771498"/>
                </a:lnTo>
                <a:lnTo>
                  <a:pt x="604974" y="1788006"/>
                </a:lnTo>
                <a:lnTo>
                  <a:pt x="647813" y="1802501"/>
                </a:lnTo>
                <a:lnTo>
                  <a:pt x="691565" y="1814925"/>
                </a:lnTo>
                <a:lnTo>
                  <a:pt x="736171" y="1825220"/>
                </a:lnTo>
                <a:lnTo>
                  <a:pt x="781573" y="1833328"/>
                </a:lnTo>
                <a:lnTo>
                  <a:pt x="827715" y="1839191"/>
                </a:lnTo>
                <a:lnTo>
                  <a:pt x="874537" y="1842751"/>
                </a:lnTo>
                <a:lnTo>
                  <a:pt x="921981" y="1843951"/>
                </a:lnTo>
                <a:lnTo>
                  <a:pt x="4190022" y="1843951"/>
                </a:lnTo>
                <a:lnTo>
                  <a:pt x="4237466" y="1842751"/>
                </a:lnTo>
                <a:lnTo>
                  <a:pt x="4284288" y="1839191"/>
                </a:lnTo>
                <a:lnTo>
                  <a:pt x="4330430" y="1833328"/>
                </a:lnTo>
                <a:lnTo>
                  <a:pt x="4375832" y="1825220"/>
                </a:lnTo>
                <a:lnTo>
                  <a:pt x="4420438" y="1814925"/>
                </a:lnTo>
                <a:lnTo>
                  <a:pt x="4464190" y="1802501"/>
                </a:lnTo>
                <a:lnTo>
                  <a:pt x="4507029" y="1788006"/>
                </a:lnTo>
                <a:lnTo>
                  <a:pt x="4548897" y="1771498"/>
                </a:lnTo>
                <a:lnTo>
                  <a:pt x="4589738" y="1753035"/>
                </a:lnTo>
                <a:lnTo>
                  <a:pt x="4629492" y="1732675"/>
                </a:lnTo>
                <a:lnTo>
                  <a:pt x="4668102" y="1710475"/>
                </a:lnTo>
                <a:lnTo>
                  <a:pt x="4705509" y="1686494"/>
                </a:lnTo>
                <a:lnTo>
                  <a:pt x="4741657" y="1660789"/>
                </a:lnTo>
                <a:lnTo>
                  <a:pt x="4776487" y="1633419"/>
                </a:lnTo>
                <a:lnTo>
                  <a:pt x="4809940" y="1604441"/>
                </a:lnTo>
                <a:lnTo>
                  <a:pt x="4841960" y="1573914"/>
                </a:lnTo>
                <a:lnTo>
                  <a:pt x="4872488" y="1541894"/>
                </a:lnTo>
                <a:lnTo>
                  <a:pt x="4901467" y="1508441"/>
                </a:lnTo>
                <a:lnTo>
                  <a:pt x="4928838" y="1473612"/>
                </a:lnTo>
                <a:lnTo>
                  <a:pt x="4954543" y="1437465"/>
                </a:lnTo>
                <a:lnTo>
                  <a:pt x="4978524" y="1400058"/>
                </a:lnTo>
                <a:lnTo>
                  <a:pt x="5000725" y="1361449"/>
                </a:lnTo>
                <a:lnTo>
                  <a:pt x="5021086" y="1321695"/>
                </a:lnTo>
                <a:lnTo>
                  <a:pt x="5039549" y="1280855"/>
                </a:lnTo>
                <a:lnTo>
                  <a:pt x="5056058" y="1238987"/>
                </a:lnTo>
                <a:lnTo>
                  <a:pt x="5070553" y="1196148"/>
                </a:lnTo>
                <a:lnTo>
                  <a:pt x="5082977" y="1152397"/>
                </a:lnTo>
                <a:lnTo>
                  <a:pt x="5093272" y="1107792"/>
                </a:lnTo>
                <a:lnTo>
                  <a:pt x="5101380" y="1062389"/>
                </a:lnTo>
                <a:lnTo>
                  <a:pt x="5107243" y="1016248"/>
                </a:lnTo>
                <a:lnTo>
                  <a:pt x="5110804" y="969426"/>
                </a:lnTo>
                <a:lnTo>
                  <a:pt x="5112004" y="921981"/>
                </a:lnTo>
                <a:lnTo>
                  <a:pt x="5110804" y="874535"/>
                </a:lnTo>
                <a:lnTo>
                  <a:pt x="5107243" y="827712"/>
                </a:lnTo>
                <a:lnTo>
                  <a:pt x="5101380" y="781570"/>
                </a:lnTo>
                <a:lnTo>
                  <a:pt x="5093272" y="736167"/>
                </a:lnTo>
                <a:lnTo>
                  <a:pt x="5082977" y="691560"/>
                </a:lnTo>
                <a:lnTo>
                  <a:pt x="5070553" y="647808"/>
                </a:lnTo>
                <a:lnTo>
                  <a:pt x="5056058" y="604969"/>
                </a:lnTo>
                <a:lnTo>
                  <a:pt x="5039549" y="563100"/>
                </a:lnTo>
                <a:lnTo>
                  <a:pt x="5021086" y="522260"/>
                </a:lnTo>
                <a:lnTo>
                  <a:pt x="5000725" y="482506"/>
                </a:lnTo>
                <a:lnTo>
                  <a:pt x="4978524" y="443896"/>
                </a:lnTo>
                <a:lnTo>
                  <a:pt x="4954543" y="406488"/>
                </a:lnTo>
                <a:lnTo>
                  <a:pt x="4928838" y="370341"/>
                </a:lnTo>
                <a:lnTo>
                  <a:pt x="4901467" y="335511"/>
                </a:lnTo>
                <a:lnTo>
                  <a:pt x="4872488" y="302058"/>
                </a:lnTo>
                <a:lnTo>
                  <a:pt x="4841960" y="270038"/>
                </a:lnTo>
                <a:lnTo>
                  <a:pt x="4809940" y="239510"/>
                </a:lnTo>
                <a:lnTo>
                  <a:pt x="4776487" y="210532"/>
                </a:lnTo>
                <a:lnTo>
                  <a:pt x="4741657" y="183162"/>
                </a:lnTo>
                <a:lnTo>
                  <a:pt x="4705509" y="157457"/>
                </a:lnTo>
                <a:lnTo>
                  <a:pt x="4668102" y="133476"/>
                </a:lnTo>
                <a:lnTo>
                  <a:pt x="4629492" y="111276"/>
                </a:lnTo>
                <a:lnTo>
                  <a:pt x="4589738" y="90915"/>
                </a:lnTo>
                <a:lnTo>
                  <a:pt x="4548897" y="72452"/>
                </a:lnTo>
                <a:lnTo>
                  <a:pt x="4507029" y="55944"/>
                </a:lnTo>
                <a:lnTo>
                  <a:pt x="4464190" y="41449"/>
                </a:lnTo>
                <a:lnTo>
                  <a:pt x="4420438" y="29025"/>
                </a:lnTo>
                <a:lnTo>
                  <a:pt x="4375832" y="18730"/>
                </a:lnTo>
                <a:lnTo>
                  <a:pt x="4330430" y="10623"/>
                </a:lnTo>
                <a:lnTo>
                  <a:pt x="4284288" y="4759"/>
                </a:lnTo>
                <a:lnTo>
                  <a:pt x="4237466" y="1199"/>
                </a:lnTo>
                <a:lnTo>
                  <a:pt x="4190022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12">
            <a:extLst>
              <a:ext uri="{FF2B5EF4-FFF2-40B4-BE49-F238E27FC236}">
                <a16:creationId xmlns:a16="http://schemas.microsoft.com/office/drawing/2014/main" id="{F6C8A0CE-0954-B3E0-9358-20C54AE68742}"/>
              </a:ext>
            </a:extLst>
          </p:cNvPr>
          <p:cNvSpPr txBox="1">
            <a:spLocks/>
          </p:cNvSpPr>
          <p:nvPr/>
        </p:nvSpPr>
        <p:spPr>
          <a:xfrm>
            <a:off x="1996533" y="2132288"/>
            <a:ext cx="188832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1800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모델 사용환경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DEA1F0C-19CC-CE2E-5C0A-50BBD03BF748}"/>
              </a:ext>
            </a:extLst>
          </p:cNvPr>
          <p:cNvGrpSpPr/>
          <p:nvPr/>
        </p:nvGrpSpPr>
        <p:grpSpPr>
          <a:xfrm>
            <a:off x="5769423" y="1940684"/>
            <a:ext cx="4283031" cy="640841"/>
            <a:chOff x="4813300" y="1568137"/>
            <a:chExt cx="4283031" cy="640841"/>
          </a:xfrm>
        </p:grpSpPr>
        <p:sp>
          <p:nvSpPr>
            <p:cNvPr id="35" name="object 3">
              <a:extLst>
                <a:ext uri="{FF2B5EF4-FFF2-40B4-BE49-F238E27FC236}">
                  <a16:creationId xmlns:a16="http://schemas.microsoft.com/office/drawing/2014/main" id="{4C1D3423-DF6A-2F05-0146-460D5131E1CC}"/>
                </a:ext>
              </a:extLst>
            </p:cNvPr>
            <p:cNvSpPr/>
            <p:nvPr/>
          </p:nvSpPr>
          <p:spPr>
            <a:xfrm>
              <a:off x="4813300" y="1568137"/>
              <a:ext cx="4283031" cy="640841"/>
            </a:xfrm>
            <a:custGeom>
              <a:avLst/>
              <a:gdLst/>
              <a:ahLst/>
              <a:cxnLst/>
              <a:rect l="l" t="t" r="r" b="b"/>
              <a:pathLst>
                <a:path w="5112385" h="1844039">
                  <a:moveTo>
                    <a:pt x="4190022" y="0"/>
                  </a:moveTo>
                  <a:lnTo>
                    <a:pt x="921981" y="0"/>
                  </a:lnTo>
                  <a:lnTo>
                    <a:pt x="874537" y="1199"/>
                  </a:lnTo>
                  <a:lnTo>
                    <a:pt x="827715" y="4759"/>
                  </a:lnTo>
                  <a:lnTo>
                    <a:pt x="781573" y="10623"/>
                  </a:lnTo>
                  <a:lnTo>
                    <a:pt x="736171" y="18730"/>
                  </a:lnTo>
                  <a:lnTo>
                    <a:pt x="691565" y="29025"/>
                  </a:lnTo>
                  <a:lnTo>
                    <a:pt x="647813" y="41449"/>
                  </a:lnTo>
                  <a:lnTo>
                    <a:pt x="604974" y="55944"/>
                  </a:lnTo>
                  <a:lnTo>
                    <a:pt x="563106" y="72452"/>
                  </a:lnTo>
                  <a:lnTo>
                    <a:pt x="522265" y="90915"/>
                  </a:lnTo>
                  <a:lnTo>
                    <a:pt x="482511" y="111276"/>
                  </a:lnTo>
                  <a:lnTo>
                    <a:pt x="443901" y="133476"/>
                  </a:lnTo>
                  <a:lnTo>
                    <a:pt x="406494" y="157457"/>
                  </a:lnTo>
                  <a:lnTo>
                    <a:pt x="370346" y="183162"/>
                  </a:lnTo>
                  <a:lnTo>
                    <a:pt x="335516" y="210532"/>
                  </a:lnTo>
                  <a:lnTo>
                    <a:pt x="302063" y="239510"/>
                  </a:lnTo>
                  <a:lnTo>
                    <a:pt x="270043" y="270038"/>
                  </a:lnTo>
                  <a:lnTo>
                    <a:pt x="239515" y="302058"/>
                  </a:lnTo>
                  <a:lnTo>
                    <a:pt x="210536" y="335511"/>
                  </a:lnTo>
                  <a:lnTo>
                    <a:pt x="183165" y="370341"/>
                  </a:lnTo>
                  <a:lnTo>
                    <a:pt x="157460" y="406488"/>
                  </a:lnTo>
                  <a:lnTo>
                    <a:pt x="133479" y="443896"/>
                  </a:lnTo>
                  <a:lnTo>
                    <a:pt x="111278" y="482506"/>
                  </a:lnTo>
                  <a:lnTo>
                    <a:pt x="90917" y="522260"/>
                  </a:lnTo>
                  <a:lnTo>
                    <a:pt x="72454" y="563100"/>
                  </a:lnTo>
                  <a:lnTo>
                    <a:pt x="55945" y="604969"/>
                  </a:lnTo>
                  <a:lnTo>
                    <a:pt x="41450" y="647808"/>
                  </a:lnTo>
                  <a:lnTo>
                    <a:pt x="29026" y="691560"/>
                  </a:lnTo>
                  <a:lnTo>
                    <a:pt x="18731" y="736167"/>
                  </a:lnTo>
                  <a:lnTo>
                    <a:pt x="10623" y="781570"/>
                  </a:lnTo>
                  <a:lnTo>
                    <a:pt x="4760" y="827712"/>
                  </a:lnTo>
                  <a:lnTo>
                    <a:pt x="1199" y="874535"/>
                  </a:lnTo>
                  <a:lnTo>
                    <a:pt x="0" y="921981"/>
                  </a:lnTo>
                  <a:lnTo>
                    <a:pt x="1199" y="969426"/>
                  </a:lnTo>
                  <a:lnTo>
                    <a:pt x="4760" y="1016248"/>
                  </a:lnTo>
                  <a:lnTo>
                    <a:pt x="10623" y="1062389"/>
                  </a:lnTo>
                  <a:lnTo>
                    <a:pt x="18731" y="1107792"/>
                  </a:lnTo>
                  <a:lnTo>
                    <a:pt x="29026" y="1152397"/>
                  </a:lnTo>
                  <a:lnTo>
                    <a:pt x="41450" y="1196148"/>
                  </a:lnTo>
                  <a:lnTo>
                    <a:pt x="55945" y="1238987"/>
                  </a:lnTo>
                  <a:lnTo>
                    <a:pt x="72454" y="1280855"/>
                  </a:lnTo>
                  <a:lnTo>
                    <a:pt x="90917" y="1321695"/>
                  </a:lnTo>
                  <a:lnTo>
                    <a:pt x="111278" y="1361449"/>
                  </a:lnTo>
                  <a:lnTo>
                    <a:pt x="133479" y="1400058"/>
                  </a:lnTo>
                  <a:lnTo>
                    <a:pt x="157460" y="1437465"/>
                  </a:lnTo>
                  <a:lnTo>
                    <a:pt x="183165" y="1473612"/>
                  </a:lnTo>
                  <a:lnTo>
                    <a:pt x="210536" y="1508441"/>
                  </a:lnTo>
                  <a:lnTo>
                    <a:pt x="239515" y="1541894"/>
                  </a:lnTo>
                  <a:lnTo>
                    <a:pt x="270043" y="1573914"/>
                  </a:lnTo>
                  <a:lnTo>
                    <a:pt x="302063" y="1604441"/>
                  </a:lnTo>
                  <a:lnTo>
                    <a:pt x="335516" y="1633419"/>
                  </a:lnTo>
                  <a:lnTo>
                    <a:pt x="370346" y="1660789"/>
                  </a:lnTo>
                  <a:lnTo>
                    <a:pt x="406494" y="1686494"/>
                  </a:lnTo>
                  <a:lnTo>
                    <a:pt x="443901" y="1710475"/>
                  </a:lnTo>
                  <a:lnTo>
                    <a:pt x="482511" y="1732675"/>
                  </a:lnTo>
                  <a:lnTo>
                    <a:pt x="522265" y="1753035"/>
                  </a:lnTo>
                  <a:lnTo>
                    <a:pt x="563106" y="1771498"/>
                  </a:lnTo>
                  <a:lnTo>
                    <a:pt x="604974" y="1788006"/>
                  </a:lnTo>
                  <a:lnTo>
                    <a:pt x="647813" y="1802501"/>
                  </a:lnTo>
                  <a:lnTo>
                    <a:pt x="691565" y="1814925"/>
                  </a:lnTo>
                  <a:lnTo>
                    <a:pt x="736171" y="1825220"/>
                  </a:lnTo>
                  <a:lnTo>
                    <a:pt x="781573" y="1833328"/>
                  </a:lnTo>
                  <a:lnTo>
                    <a:pt x="827715" y="1839191"/>
                  </a:lnTo>
                  <a:lnTo>
                    <a:pt x="874537" y="1842751"/>
                  </a:lnTo>
                  <a:lnTo>
                    <a:pt x="921981" y="1843951"/>
                  </a:lnTo>
                  <a:lnTo>
                    <a:pt x="4190022" y="1843951"/>
                  </a:lnTo>
                  <a:lnTo>
                    <a:pt x="4237466" y="1842751"/>
                  </a:lnTo>
                  <a:lnTo>
                    <a:pt x="4284288" y="1839191"/>
                  </a:lnTo>
                  <a:lnTo>
                    <a:pt x="4330430" y="1833328"/>
                  </a:lnTo>
                  <a:lnTo>
                    <a:pt x="4375832" y="1825220"/>
                  </a:lnTo>
                  <a:lnTo>
                    <a:pt x="4420438" y="1814925"/>
                  </a:lnTo>
                  <a:lnTo>
                    <a:pt x="4464190" y="1802501"/>
                  </a:lnTo>
                  <a:lnTo>
                    <a:pt x="4507029" y="1788006"/>
                  </a:lnTo>
                  <a:lnTo>
                    <a:pt x="4548897" y="1771498"/>
                  </a:lnTo>
                  <a:lnTo>
                    <a:pt x="4589738" y="1753035"/>
                  </a:lnTo>
                  <a:lnTo>
                    <a:pt x="4629492" y="1732675"/>
                  </a:lnTo>
                  <a:lnTo>
                    <a:pt x="4668102" y="1710475"/>
                  </a:lnTo>
                  <a:lnTo>
                    <a:pt x="4705509" y="1686494"/>
                  </a:lnTo>
                  <a:lnTo>
                    <a:pt x="4741657" y="1660789"/>
                  </a:lnTo>
                  <a:lnTo>
                    <a:pt x="4776487" y="1633419"/>
                  </a:lnTo>
                  <a:lnTo>
                    <a:pt x="4809940" y="1604441"/>
                  </a:lnTo>
                  <a:lnTo>
                    <a:pt x="4841960" y="1573914"/>
                  </a:lnTo>
                  <a:lnTo>
                    <a:pt x="4872488" y="1541894"/>
                  </a:lnTo>
                  <a:lnTo>
                    <a:pt x="4901467" y="1508441"/>
                  </a:lnTo>
                  <a:lnTo>
                    <a:pt x="4928838" y="1473612"/>
                  </a:lnTo>
                  <a:lnTo>
                    <a:pt x="4954543" y="1437465"/>
                  </a:lnTo>
                  <a:lnTo>
                    <a:pt x="4978524" y="1400058"/>
                  </a:lnTo>
                  <a:lnTo>
                    <a:pt x="5000725" y="1361449"/>
                  </a:lnTo>
                  <a:lnTo>
                    <a:pt x="5021086" y="1321695"/>
                  </a:lnTo>
                  <a:lnTo>
                    <a:pt x="5039549" y="1280855"/>
                  </a:lnTo>
                  <a:lnTo>
                    <a:pt x="5056058" y="1238987"/>
                  </a:lnTo>
                  <a:lnTo>
                    <a:pt x="5070553" y="1196148"/>
                  </a:lnTo>
                  <a:lnTo>
                    <a:pt x="5082977" y="1152397"/>
                  </a:lnTo>
                  <a:lnTo>
                    <a:pt x="5093272" y="1107792"/>
                  </a:lnTo>
                  <a:lnTo>
                    <a:pt x="5101380" y="1062389"/>
                  </a:lnTo>
                  <a:lnTo>
                    <a:pt x="5107243" y="1016248"/>
                  </a:lnTo>
                  <a:lnTo>
                    <a:pt x="5110804" y="969426"/>
                  </a:lnTo>
                  <a:lnTo>
                    <a:pt x="5112004" y="921981"/>
                  </a:lnTo>
                  <a:lnTo>
                    <a:pt x="5110804" y="874535"/>
                  </a:lnTo>
                  <a:lnTo>
                    <a:pt x="5107243" y="827712"/>
                  </a:lnTo>
                  <a:lnTo>
                    <a:pt x="5101380" y="781570"/>
                  </a:lnTo>
                  <a:lnTo>
                    <a:pt x="5093272" y="736167"/>
                  </a:lnTo>
                  <a:lnTo>
                    <a:pt x="5082977" y="691560"/>
                  </a:lnTo>
                  <a:lnTo>
                    <a:pt x="5070553" y="647808"/>
                  </a:lnTo>
                  <a:lnTo>
                    <a:pt x="5056058" y="604969"/>
                  </a:lnTo>
                  <a:lnTo>
                    <a:pt x="5039549" y="563100"/>
                  </a:lnTo>
                  <a:lnTo>
                    <a:pt x="5021086" y="522260"/>
                  </a:lnTo>
                  <a:lnTo>
                    <a:pt x="5000725" y="482506"/>
                  </a:lnTo>
                  <a:lnTo>
                    <a:pt x="4978524" y="443896"/>
                  </a:lnTo>
                  <a:lnTo>
                    <a:pt x="4954543" y="406488"/>
                  </a:lnTo>
                  <a:lnTo>
                    <a:pt x="4928838" y="370341"/>
                  </a:lnTo>
                  <a:lnTo>
                    <a:pt x="4901467" y="335511"/>
                  </a:lnTo>
                  <a:lnTo>
                    <a:pt x="4872488" y="302058"/>
                  </a:lnTo>
                  <a:lnTo>
                    <a:pt x="4841960" y="270038"/>
                  </a:lnTo>
                  <a:lnTo>
                    <a:pt x="4809940" y="239510"/>
                  </a:lnTo>
                  <a:lnTo>
                    <a:pt x="4776487" y="210532"/>
                  </a:lnTo>
                  <a:lnTo>
                    <a:pt x="4741657" y="183162"/>
                  </a:lnTo>
                  <a:lnTo>
                    <a:pt x="4705509" y="157457"/>
                  </a:lnTo>
                  <a:lnTo>
                    <a:pt x="4668102" y="133476"/>
                  </a:lnTo>
                  <a:lnTo>
                    <a:pt x="4629492" y="111276"/>
                  </a:lnTo>
                  <a:lnTo>
                    <a:pt x="4589738" y="90915"/>
                  </a:lnTo>
                  <a:lnTo>
                    <a:pt x="4548897" y="72452"/>
                  </a:lnTo>
                  <a:lnTo>
                    <a:pt x="4507029" y="55944"/>
                  </a:lnTo>
                  <a:lnTo>
                    <a:pt x="4464190" y="41449"/>
                  </a:lnTo>
                  <a:lnTo>
                    <a:pt x="4420438" y="29025"/>
                  </a:lnTo>
                  <a:lnTo>
                    <a:pt x="4375832" y="18730"/>
                  </a:lnTo>
                  <a:lnTo>
                    <a:pt x="4330430" y="10623"/>
                  </a:lnTo>
                  <a:lnTo>
                    <a:pt x="4284288" y="4759"/>
                  </a:lnTo>
                  <a:lnTo>
                    <a:pt x="4237466" y="1199"/>
                  </a:lnTo>
                  <a:lnTo>
                    <a:pt x="419002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12">
              <a:extLst>
                <a:ext uri="{FF2B5EF4-FFF2-40B4-BE49-F238E27FC236}">
                  <a16:creationId xmlns:a16="http://schemas.microsoft.com/office/drawing/2014/main" id="{949B0FC0-EB3B-E7F1-3511-5E9554D2064E}"/>
                </a:ext>
              </a:extLst>
            </p:cNvPr>
            <p:cNvSpPr txBox="1">
              <a:spLocks/>
            </p:cNvSpPr>
            <p:nvPr/>
          </p:nvSpPr>
          <p:spPr>
            <a:xfrm>
              <a:off x="5835047" y="1743620"/>
              <a:ext cx="2675823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>
                <a:defRPr sz="3000" b="1" i="0">
                  <a:latin typeface="Open Sans Extrabold" pitchFamily="2" charset="0"/>
                  <a:ea typeface="+mj-ea"/>
                  <a:cs typeface="Open Sans Extrabold" pitchFamily="2" charset="0"/>
                </a:defRPr>
              </a:lvl1pPr>
            </a:lstStyle>
            <a:p>
              <a:pPr marL="12700">
                <a:spcBef>
                  <a:spcPts val="100"/>
                </a:spcBef>
              </a:pPr>
              <a:r>
                <a:rPr lang="ko-KR" altLang="en-US" sz="1800" b="0" spc="-60" dirty="0">
                  <a:solidFill>
                    <a:schemeClr val="tx1"/>
                  </a:solidFill>
                  <a:latin typeface="NanumSquare Neo OTF ExtraBold" pitchFamily="2" charset="-127"/>
                  <a:ea typeface="NanumSquare Neo OTF ExtraBold" pitchFamily="2" charset="-127"/>
                </a:rPr>
                <a:t>사용한 딥러닝 프레임워크 </a:t>
              </a:r>
            </a:p>
          </p:txBody>
        </p:sp>
      </p:grpSp>
      <p:pic>
        <p:nvPicPr>
          <p:cNvPr id="6146" name="Picture 2" descr="Project Jupyter - Wikipedia">
            <a:extLst>
              <a:ext uri="{FF2B5EF4-FFF2-40B4-BE49-F238E27FC236}">
                <a16:creationId xmlns:a16="http://schemas.microsoft.com/office/drawing/2014/main" id="{DDC8CD86-4FC6-F35C-E127-A454C1A2D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08" y="3019425"/>
            <a:ext cx="1399333" cy="162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yTorch] Tensor의 Type">
            <a:extLst>
              <a:ext uri="{FF2B5EF4-FFF2-40B4-BE49-F238E27FC236}">
                <a16:creationId xmlns:a16="http://schemas.microsoft.com/office/drawing/2014/main" id="{E662CF11-1E8C-4FB8-685E-336FFAD26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535" y="5003214"/>
            <a:ext cx="2734656" cy="136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EE82C1B-89F3-5123-9763-1AC2387EE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36" y="2884549"/>
            <a:ext cx="1399334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Yolov5 | Dockship.io">
            <a:extLst>
              <a:ext uri="{FF2B5EF4-FFF2-40B4-BE49-F238E27FC236}">
                <a16:creationId xmlns:a16="http://schemas.microsoft.com/office/drawing/2014/main" id="{9CDE92FC-70A1-A00C-E144-72F07A3AC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815" y="4937588"/>
            <a:ext cx="2041961" cy="204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Optimizing VSCode Startup Time with Profiles - Chris's Tech ADHD">
            <a:extLst>
              <a:ext uri="{FF2B5EF4-FFF2-40B4-BE49-F238E27FC236}">
                <a16:creationId xmlns:a16="http://schemas.microsoft.com/office/drawing/2014/main" id="{412519FA-AFA2-8FC7-B72B-F61919807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253" y="3084959"/>
            <a:ext cx="1490931" cy="149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UDA - Wikipedia">
            <a:extLst>
              <a:ext uri="{FF2B5EF4-FFF2-40B4-BE49-F238E27FC236}">
                <a16:creationId xmlns:a16="http://schemas.microsoft.com/office/drawing/2014/main" id="{9FC43FAC-E461-7EAA-8C3D-55E690DB6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736" y="4944952"/>
            <a:ext cx="2189758" cy="132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2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7">
            <a:extLst>
              <a:ext uri="{FF2B5EF4-FFF2-40B4-BE49-F238E27FC236}">
                <a16:creationId xmlns:a16="http://schemas.microsoft.com/office/drawing/2014/main" id="{BA6A6069-2815-5C76-FF23-573FCE93B2A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16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5FC4AC2C-A372-22CF-25DE-D08F7C519C85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5062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모델링</a:t>
            </a:r>
            <a:endParaRPr lang="ko-KR" altLang="en-US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6" name="object 12">
            <a:extLst>
              <a:ext uri="{FF2B5EF4-FFF2-40B4-BE49-F238E27FC236}">
                <a16:creationId xmlns:a16="http://schemas.microsoft.com/office/drawing/2014/main" id="{FB802695-164B-178B-7E24-A8F152C01E39}"/>
              </a:ext>
            </a:extLst>
          </p:cNvPr>
          <p:cNvSpPr txBox="1">
            <a:spLocks/>
          </p:cNvSpPr>
          <p:nvPr/>
        </p:nvSpPr>
        <p:spPr>
          <a:xfrm>
            <a:off x="409587" y="1192308"/>
            <a:ext cx="50622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ko-KR" sz="24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Modeling Infra Spec.</a:t>
            </a:r>
            <a:endParaRPr lang="ko-KR" altLang="en-US" sz="24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85FD60B3-56A6-88BD-AD8C-2DA3EBF1389C}"/>
              </a:ext>
            </a:extLst>
          </p:cNvPr>
          <p:cNvSpPr/>
          <p:nvPr/>
        </p:nvSpPr>
        <p:spPr>
          <a:xfrm>
            <a:off x="494640" y="1952625"/>
            <a:ext cx="4724400" cy="4681152"/>
          </a:xfrm>
          <a:custGeom>
            <a:avLst/>
            <a:gdLst/>
            <a:ahLst/>
            <a:cxnLst/>
            <a:rect l="l" t="t" r="r" b="b"/>
            <a:pathLst>
              <a:path w="1778635" h="3199765">
                <a:moveTo>
                  <a:pt x="1778393" y="0"/>
                </a:moveTo>
                <a:lnTo>
                  <a:pt x="0" y="0"/>
                </a:lnTo>
                <a:lnTo>
                  <a:pt x="0" y="3199599"/>
                </a:lnTo>
                <a:lnTo>
                  <a:pt x="1778393" y="3199599"/>
                </a:lnTo>
                <a:lnTo>
                  <a:pt x="177839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08000" tIns="108000" rIns="108000" bIns="108000" rtlCol="0"/>
          <a:lstStyle/>
          <a:p>
            <a:pPr marL="222250" indent="-222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CPU : AMD Ryzen5 5600X</a:t>
            </a:r>
            <a:r>
              <a:rPr lang="ko-KR" altLang="en-US" sz="2000" dirty="0"/>
              <a:t> </a:t>
            </a:r>
            <a:r>
              <a:rPr lang="en-US" altLang="ko-KR" sz="2000" dirty="0"/>
              <a:t>(Vermeer)</a:t>
            </a:r>
            <a:endParaRPr lang="en-US" sz="2000" dirty="0"/>
          </a:p>
          <a:p>
            <a:pPr marL="222250" indent="-222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RAM : DDR4 PC4-25600 32GB</a:t>
            </a:r>
          </a:p>
          <a:p>
            <a:pPr marL="222250" indent="-222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SSD : SK Hynix P31 </a:t>
            </a:r>
            <a:r>
              <a:rPr lang="en-US" sz="2000" dirty="0" err="1"/>
              <a:t>NVMe</a:t>
            </a:r>
            <a:r>
              <a:rPr lang="en-US" sz="2000" dirty="0"/>
              <a:t> SSD 500GB</a:t>
            </a:r>
          </a:p>
          <a:p>
            <a:pPr marL="222250" indent="-222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Power : </a:t>
            </a:r>
            <a:r>
              <a:rPr lang="en-US" sz="2000" dirty="0" err="1"/>
              <a:t>Antec</a:t>
            </a:r>
            <a:r>
              <a:rPr lang="en-US" sz="2000" dirty="0"/>
              <a:t> 850W 80Plus Gold</a:t>
            </a:r>
          </a:p>
          <a:p>
            <a:pPr marL="222250" indent="-222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GPU : Nvidia 1080 </a:t>
            </a:r>
            <a:r>
              <a:rPr lang="en-US" sz="2000" dirty="0" err="1"/>
              <a:t>Ti</a:t>
            </a:r>
            <a:r>
              <a:rPr lang="en-US" sz="2000" dirty="0"/>
              <a:t> VRAM 11GB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8482EB6E-F799-C70E-61D4-0B8C5ABAE2E6}"/>
              </a:ext>
            </a:extLst>
          </p:cNvPr>
          <p:cNvSpPr/>
          <p:nvPr/>
        </p:nvSpPr>
        <p:spPr>
          <a:xfrm>
            <a:off x="5422900" y="1952625"/>
            <a:ext cx="4724400" cy="4681152"/>
          </a:xfrm>
          <a:custGeom>
            <a:avLst/>
            <a:gdLst/>
            <a:ahLst/>
            <a:cxnLst/>
            <a:rect l="l" t="t" r="r" b="b"/>
            <a:pathLst>
              <a:path w="1778635" h="3199765">
                <a:moveTo>
                  <a:pt x="1778393" y="0"/>
                </a:moveTo>
                <a:lnTo>
                  <a:pt x="0" y="0"/>
                </a:lnTo>
                <a:lnTo>
                  <a:pt x="0" y="3199599"/>
                </a:lnTo>
                <a:lnTo>
                  <a:pt x="1778393" y="3199599"/>
                </a:lnTo>
                <a:lnTo>
                  <a:pt x="177839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08000" tIns="108000" rIns="108000" bIns="108000" rtlCol="0"/>
          <a:lstStyle/>
          <a:p>
            <a:pPr marL="222250" indent="-222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OS : Ubuntu 22.0.4 LTS</a:t>
            </a:r>
          </a:p>
          <a:p>
            <a:pPr marL="222250" indent="-222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Compute Capability : 6.1</a:t>
            </a:r>
          </a:p>
          <a:p>
            <a:pPr marL="222250" indent="-222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CUDA : 12.2</a:t>
            </a:r>
          </a:p>
          <a:p>
            <a:pPr marL="222250" indent="-222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cuDNN</a:t>
            </a:r>
            <a:r>
              <a:rPr lang="en-US" sz="2000" dirty="0"/>
              <a:t> : 8.9</a:t>
            </a:r>
          </a:p>
          <a:p>
            <a:pPr marL="222250" indent="-222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Python : 3.11.8</a:t>
            </a:r>
          </a:p>
          <a:p>
            <a:pPr marL="222250" indent="-222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Tensorflow</a:t>
            </a:r>
            <a:r>
              <a:rPr lang="en-US" sz="2000" dirty="0"/>
              <a:t> : 2.15.1</a:t>
            </a:r>
          </a:p>
          <a:p>
            <a:pPr marL="222250" indent="-222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CLANG : 16.0.0</a:t>
            </a:r>
          </a:p>
          <a:p>
            <a:pPr marL="222250" indent="-222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BAZEL : 6.1.0</a:t>
            </a:r>
          </a:p>
        </p:txBody>
      </p:sp>
    </p:spTree>
    <p:extLst>
      <p:ext uri="{BB962C8B-B14F-4D97-AF65-F5344CB8AC3E}">
        <p14:creationId xmlns:p14="http://schemas.microsoft.com/office/powerpoint/2010/main" val="219815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87CEF12-F034-476E-7CC1-572369DB7939}"/>
              </a:ext>
            </a:extLst>
          </p:cNvPr>
          <p:cNvSpPr/>
          <p:nvPr/>
        </p:nvSpPr>
        <p:spPr>
          <a:xfrm>
            <a:off x="0" y="10178"/>
            <a:ext cx="2438400" cy="7552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BA6A6069-2815-5C76-FF23-573FCE93B2A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17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5FC4AC2C-A372-22CF-25DE-D08F7C519C85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5062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모델링</a:t>
            </a:r>
            <a:endParaRPr lang="ko-KR" altLang="en-US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6" name="object 12">
            <a:extLst>
              <a:ext uri="{FF2B5EF4-FFF2-40B4-BE49-F238E27FC236}">
                <a16:creationId xmlns:a16="http://schemas.microsoft.com/office/drawing/2014/main" id="{FB802695-164B-178B-7E24-A8F152C01E39}"/>
              </a:ext>
            </a:extLst>
          </p:cNvPr>
          <p:cNvSpPr txBox="1">
            <a:spLocks/>
          </p:cNvSpPr>
          <p:nvPr/>
        </p:nvSpPr>
        <p:spPr>
          <a:xfrm>
            <a:off x="409587" y="1192308"/>
            <a:ext cx="50622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24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데이터셋 설정  </a:t>
            </a:r>
            <a:endParaRPr lang="ko-KR" altLang="en-US" sz="24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3" name="object 12">
            <a:extLst>
              <a:ext uri="{FF2B5EF4-FFF2-40B4-BE49-F238E27FC236}">
                <a16:creationId xmlns:a16="http://schemas.microsoft.com/office/drawing/2014/main" id="{1CAECA49-EE16-571D-E1E4-BBF081B3DF8B}"/>
              </a:ext>
            </a:extLst>
          </p:cNvPr>
          <p:cNvSpPr txBox="1">
            <a:spLocks/>
          </p:cNvSpPr>
          <p:nvPr/>
        </p:nvSpPr>
        <p:spPr>
          <a:xfrm>
            <a:off x="3175778" y="352425"/>
            <a:ext cx="7070713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데이터 형태</a:t>
            </a:r>
            <a:endParaRPr lang="en-US" altLang="ko-KR" sz="24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  <a:p>
            <a:pPr marL="12700">
              <a:spcBef>
                <a:spcPts val="100"/>
              </a:spcBef>
            </a:pP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-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Tensor,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400" b="0" spc="-6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실수값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행렬의 리스트</a:t>
            </a:r>
          </a:p>
          <a:p>
            <a:pPr marL="12700">
              <a:spcBef>
                <a:spcPts val="100"/>
              </a:spcBef>
            </a:pPr>
            <a:endParaRPr lang="en-US" altLang="ko-KR" sz="24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08F50ABC-A8A1-5705-70E6-42A2EA668D4D}"/>
              </a:ext>
            </a:extLst>
          </p:cNvPr>
          <p:cNvSpPr txBox="1">
            <a:spLocks/>
          </p:cNvSpPr>
          <p:nvPr/>
        </p:nvSpPr>
        <p:spPr>
          <a:xfrm>
            <a:off x="3175778" y="1787840"/>
            <a:ext cx="7070713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데이터 구조 해석</a:t>
            </a:r>
            <a:endParaRPr lang="en-US" altLang="ko-KR" sz="24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  <a:p>
            <a:pPr marL="12700">
              <a:spcBef>
                <a:spcPts val="100"/>
              </a:spcBef>
            </a:pP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영상에서 추출한 프레임을 </a:t>
            </a:r>
            <a:r>
              <a:rPr lang="en-US" altLang="ko-KR" sz="2400" b="0" spc="-6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Mediapipe</a:t>
            </a:r>
            <a:r>
              <a:rPr lang="ko-KR" altLang="en-US" sz="2400" b="0" spc="-6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를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통해 추출한 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Landmark x, y 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좌표를 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value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로 처리</a:t>
            </a:r>
            <a:endParaRPr lang="en-US" altLang="ko-KR" sz="24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  <a:p>
            <a:pPr marL="12700">
              <a:spcBef>
                <a:spcPts val="100"/>
              </a:spcBef>
            </a:pP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Key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는 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normal : 0, abnormal : 1</a:t>
            </a:r>
          </a:p>
          <a:p>
            <a:pPr marL="12700">
              <a:spcBef>
                <a:spcPts val="100"/>
              </a:spcBef>
            </a:pPr>
            <a:endParaRPr lang="ko-KR" altLang="en-US" sz="24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D6741F38-002B-5727-9A1F-3C650CF58BB7}"/>
              </a:ext>
            </a:extLst>
          </p:cNvPr>
          <p:cNvSpPr txBox="1">
            <a:spLocks/>
          </p:cNvSpPr>
          <p:nvPr/>
        </p:nvSpPr>
        <p:spPr>
          <a:xfrm>
            <a:off x="3175778" y="4993690"/>
            <a:ext cx="7070713" cy="2292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데이터 </a:t>
            </a:r>
            <a:r>
              <a:rPr lang="ko-KR" altLang="en-US" sz="2400" b="0" spc="-6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갯수</a:t>
            </a:r>
            <a:endParaRPr lang="en-US" altLang="ko-KR" sz="24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  <a:p>
            <a:pPr marL="12700">
              <a:spcBef>
                <a:spcPts val="100"/>
              </a:spcBef>
            </a:pP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400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개의 영상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(normal 200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개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,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abnormal 200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개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)</a:t>
            </a:r>
          </a:p>
          <a:p>
            <a:pPr marL="12700">
              <a:spcBef>
                <a:spcPts val="100"/>
              </a:spcBef>
            </a:pP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800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개의 </a:t>
            </a:r>
            <a:r>
              <a:rPr lang="en-US" altLang="ko-KR" sz="2400" b="0" spc="-6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xy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행렬 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(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좌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,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우 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flip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한 데이터 추가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)</a:t>
            </a:r>
          </a:p>
          <a:p>
            <a:pPr marL="12700">
              <a:spcBef>
                <a:spcPts val="100"/>
              </a:spcBef>
            </a:pP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640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개의 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train set</a:t>
            </a:r>
          </a:p>
          <a:p>
            <a:pPr marL="12700">
              <a:spcBef>
                <a:spcPts val="100"/>
              </a:spcBef>
            </a:pP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80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개의 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validation set</a:t>
            </a:r>
          </a:p>
          <a:p>
            <a:pPr marL="12700">
              <a:spcBef>
                <a:spcPts val="100"/>
              </a:spcBef>
            </a:pP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80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개의 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test set</a:t>
            </a:r>
            <a:endParaRPr lang="ko-KR" altLang="en-US" sz="24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B2C1EB-830A-CA28-6050-98387F8A801D}"/>
              </a:ext>
            </a:extLst>
          </p:cNvPr>
          <p:cNvGrpSpPr/>
          <p:nvPr/>
        </p:nvGrpSpPr>
        <p:grpSpPr>
          <a:xfrm>
            <a:off x="3175778" y="3382402"/>
            <a:ext cx="1157842" cy="1184679"/>
            <a:chOff x="2484222" y="821183"/>
            <a:chExt cx="1506765" cy="1541689"/>
          </a:xfrm>
        </p:grpSpPr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EAB25743-40AC-23AC-3F7C-3AE4BF192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4222" y="821183"/>
              <a:ext cx="1506765" cy="1541689"/>
            </a:xfrm>
            <a:prstGeom prst="rect">
              <a:avLst/>
            </a:prstGeom>
          </p:spPr>
        </p:pic>
        <p:pic>
          <p:nvPicPr>
            <p:cNvPr id="10" name="Picture 2" descr="신체 검사 - 무료 과학 기술개 아이콘">
              <a:extLst>
                <a:ext uri="{FF2B5EF4-FFF2-40B4-BE49-F238E27FC236}">
                  <a16:creationId xmlns:a16="http://schemas.microsoft.com/office/drawing/2014/main" id="{821141D1-8576-FD49-F30E-9C3469E34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804" y="1033227"/>
              <a:ext cx="1117600" cy="11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object 12">
            <a:extLst>
              <a:ext uri="{FF2B5EF4-FFF2-40B4-BE49-F238E27FC236}">
                <a16:creationId xmlns:a16="http://schemas.microsoft.com/office/drawing/2014/main" id="{BF991089-00F0-C590-C438-50AE6F11CB81}"/>
              </a:ext>
            </a:extLst>
          </p:cNvPr>
          <p:cNvSpPr txBox="1">
            <a:spLocks/>
          </p:cNvSpPr>
          <p:nvPr/>
        </p:nvSpPr>
        <p:spPr>
          <a:xfrm>
            <a:off x="4432300" y="3589357"/>
            <a:ext cx="6132283" cy="8016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 algn="l">
              <a:lnSpc>
                <a:spcPct val="150000"/>
              </a:lnSpc>
              <a:spcBef>
                <a:spcPts val="100"/>
              </a:spcBef>
            </a:pPr>
            <a:r>
              <a:rPr lang="en-US" altLang="ko-KR" sz="16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1</a:t>
            </a:r>
            <a:r>
              <a:rPr lang="ko-KR" altLang="en-US" sz="16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개의 영상 프레임에 </a:t>
            </a:r>
            <a:r>
              <a:rPr lang="en-US" altLang="ko-KR" sz="16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18</a:t>
            </a:r>
            <a:r>
              <a:rPr lang="ko-KR" altLang="en-US" sz="16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개의 신체 </a:t>
            </a:r>
            <a:r>
              <a:rPr lang="en-US" altLang="ko-KR" sz="16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Landmark x, y </a:t>
            </a:r>
            <a:r>
              <a:rPr lang="ko-KR" altLang="en-US" sz="16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좌표 </a:t>
            </a:r>
            <a:r>
              <a:rPr lang="en-US" altLang="ko-KR" sz="16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(36</a:t>
            </a:r>
            <a:r>
              <a:rPr lang="ko-KR" altLang="en-US" sz="16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개 </a:t>
            </a:r>
            <a:r>
              <a:rPr lang="ko-KR" altLang="en-US" sz="1600" b="0" spc="-55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실수값</a:t>
            </a:r>
            <a:r>
              <a:rPr lang="en-US" altLang="ko-KR" sz="16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)</a:t>
            </a:r>
          </a:p>
          <a:p>
            <a:pPr marL="184150" indent="-171450" algn="l">
              <a:lnSpc>
                <a:spcPct val="150000"/>
              </a:lnSpc>
              <a:spcBef>
                <a:spcPts val="100"/>
              </a:spcBef>
              <a:buFont typeface="Wingdings" pitchFamily="2" charset="2"/>
              <a:buChar char="è"/>
            </a:pPr>
            <a:r>
              <a:rPr lang="ko-KR" altLang="en-US" sz="16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초당 </a:t>
            </a:r>
            <a:r>
              <a:rPr lang="en-US" altLang="ko-KR" sz="16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3fps</a:t>
            </a:r>
            <a:r>
              <a:rPr lang="ko-KR" altLang="en-US" sz="16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의 </a:t>
            </a:r>
            <a:r>
              <a:rPr lang="en-US" altLang="ko-KR" sz="16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10</a:t>
            </a:r>
            <a:r>
              <a:rPr lang="ko-KR" altLang="en-US" sz="16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초 길이 영상</a:t>
            </a:r>
            <a:r>
              <a:rPr lang="en-US" altLang="ko-KR" sz="16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,</a:t>
            </a:r>
            <a:r>
              <a:rPr lang="ko-KR" altLang="en-US" sz="16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즉 </a:t>
            </a:r>
            <a:r>
              <a:rPr lang="en-US" altLang="ko-KR" sz="16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1</a:t>
            </a:r>
            <a:r>
              <a:rPr lang="ko-KR" altLang="en-US" sz="16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개 영상에 </a:t>
            </a:r>
            <a:r>
              <a:rPr lang="en-US" altLang="ko-KR" sz="16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30</a:t>
            </a:r>
            <a:r>
              <a:rPr lang="ko-KR" altLang="en-US" sz="16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개의 </a:t>
            </a:r>
            <a:r>
              <a:rPr lang="en-US" altLang="ko-KR" sz="16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sequence </a:t>
            </a:r>
            <a:r>
              <a:rPr lang="ko-KR" altLang="en-US" sz="16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존재</a:t>
            </a:r>
            <a:endParaRPr lang="ko-KR" altLang="en-US" sz="16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87CEF12-F034-476E-7CC1-572369DB7939}"/>
              </a:ext>
            </a:extLst>
          </p:cNvPr>
          <p:cNvSpPr/>
          <p:nvPr/>
        </p:nvSpPr>
        <p:spPr>
          <a:xfrm>
            <a:off x="0" y="10178"/>
            <a:ext cx="2438400" cy="7552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5FC4AC2C-A372-22CF-25DE-D08F7C519C85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5062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모델링</a:t>
            </a:r>
            <a:endParaRPr lang="ko-KR" altLang="en-US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6" name="object 12">
            <a:extLst>
              <a:ext uri="{FF2B5EF4-FFF2-40B4-BE49-F238E27FC236}">
                <a16:creationId xmlns:a16="http://schemas.microsoft.com/office/drawing/2014/main" id="{FB802695-164B-178B-7E24-A8F152C01E39}"/>
              </a:ext>
            </a:extLst>
          </p:cNvPr>
          <p:cNvSpPr txBox="1">
            <a:spLocks/>
          </p:cNvSpPr>
          <p:nvPr/>
        </p:nvSpPr>
        <p:spPr>
          <a:xfrm>
            <a:off x="2527300" y="2510616"/>
            <a:ext cx="1728097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ko-KR" sz="16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Input  : 32</a:t>
            </a:r>
            <a:r>
              <a:rPr lang="ko-KR" altLang="en-US" sz="16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개</a:t>
            </a:r>
            <a:endParaRPr lang="ko-KR" altLang="en-US" sz="1600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56B711-FA3E-FA90-78F6-F2381CFB7679}"/>
              </a:ext>
            </a:extLst>
          </p:cNvPr>
          <p:cNvGrpSpPr/>
          <p:nvPr/>
        </p:nvGrpSpPr>
        <p:grpSpPr>
          <a:xfrm>
            <a:off x="2632864" y="905107"/>
            <a:ext cx="1506765" cy="1541689"/>
            <a:chOff x="2484222" y="821183"/>
            <a:chExt cx="1506765" cy="1541689"/>
          </a:xfrm>
        </p:grpSpPr>
        <p:pic>
          <p:nvPicPr>
            <p:cNvPr id="2" name="Picture 10">
              <a:extLst>
                <a:ext uri="{FF2B5EF4-FFF2-40B4-BE49-F238E27FC236}">
                  <a16:creationId xmlns:a16="http://schemas.microsoft.com/office/drawing/2014/main" id="{A53EB3B1-DC58-462C-5431-D668DC90B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4222" y="821183"/>
              <a:ext cx="1506765" cy="1541689"/>
            </a:xfrm>
            <a:prstGeom prst="rect">
              <a:avLst/>
            </a:prstGeom>
          </p:spPr>
        </p:pic>
        <p:pic>
          <p:nvPicPr>
            <p:cNvPr id="1026" name="Picture 2" descr="신체 검사 - 무료 과학 기술개 아이콘">
              <a:extLst>
                <a:ext uri="{FF2B5EF4-FFF2-40B4-BE49-F238E27FC236}">
                  <a16:creationId xmlns:a16="http://schemas.microsoft.com/office/drawing/2014/main" id="{297D0213-6674-417F-A198-E3DC4402A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804" y="1033227"/>
              <a:ext cx="1117600" cy="111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object 12">
            <a:extLst>
              <a:ext uri="{FF2B5EF4-FFF2-40B4-BE49-F238E27FC236}">
                <a16:creationId xmlns:a16="http://schemas.microsoft.com/office/drawing/2014/main" id="{7062C7C7-A57A-6083-A084-C4A2F92AB0DF}"/>
              </a:ext>
            </a:extLst>
          </p:cNvPr>
          <p:cNvSpPr txBox="1">
            <a:spLocks/>
          </p:cNvSpPr>
          <p:nvPr/>
        </p:nvSpPr>
        <p:spPr>
          <a:xfrm>
            <a:off x="409587" y="1192308"/>
            <a:ext cx="50622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24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모델 설계</a:t>
            </a:r>
            <a:endParaRPr lang="ko-KR" altLang="en-US" sz="24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1782181-9C71-AD3B-7BD2-FAE28B8A5FD2}"/>
              </a:ext>
            </a:extLst>
          </p:cNvPr>
          <p:cNvCxnSpPr>
            <a:cxnSpLocks/>
          </p:cNvCxnSpPr>
          <p:nvPr/>
        </p:nvCxnSpPr>
        <p:spPr>
          <a:xfrm>
            <a:off x="4255397" y="1675951"/>
            <a:ext cx="63828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71">
            <a:extLst>
              <a:ext uri="{FF2B5EF4-FFF2-40B4-BE49-F238E27FC236}">
                <a16:creationId xmlns:a16="http://schemas.microsoft.com/office/drawing/2014/main" id="{FBCC175D-56B8-35CB-0E20-405181BF3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663547" y="1277790"/>
            <a:ext cx="1435804" cy="831498"/>
          </a:xfrm>
          <a:prstGeom prst="rect">
            <a:avLst/>
          </a:prstGeom>
        </p:spPr>
      </p:pic>
      <p:sp>
        <p:nvSpPr>
          <p:cNvPr id="11" name="object 12">
            <a:extLst>
              <a:ext uri="{FF2B5EF4-FFF2-40B4-BE49-F238E27FC236}">
                <a16:creationId xmlns:a16="http://schemas.microsoft.com/office/drawing/2014/main" id="{365951D7-8576-9AA8-E2DA-7B7815B13B54}"/>
              </a:ext>
            </a:extLst>
          </p:cNvPr>
          <p:cNvSpPr txBox="1">
            <a:spLocks/>
          </p:cNvSpPr>
          <p:nvPr/>
        </p:nvSpPr>
        <p:spPr>
          <a:xfrm>
            <a:off x="4933045" y="2441361"/>
            <a:ext cx="1229771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ko-KR" sz="16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LSTM</a:t>
            </a:r>
            <a:r>
              <a:rPr lang="ko-KR" altLang="en-US" sz="16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16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:</a:t>
            </a:r>
          </a:p>
          <a:p>
            <a:pPr marL="12700" algn="ctr">
              <a:spcBef>
                <a:spcPts val="100"/>
              </a:spcBef>
            </a:pPr>
            <a:r>
              <a:rPr lang="en-US" altLang="ko-KR" sz="16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128</a:t>
            </a:r>
            <a:endParaRPr lang="ko-KR" altLang="en-US" sz="1600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47BE68E-DF6B-082A-1064-13166612A683}"/>
              </a:ext>
            </a:extLst>
          </p:cNvPr>
          <p:cNvCxnSpPr>
            <a:cxnSpLocks/>
          </p:cNvCxnSpPr>
          <p:nvPr/>
        </p:nvCxnSpPr>
        <p:spPr>
          <a:xfrm>
            <a:off x="6003174" y="1675951"/>
            <a:ext cx="63828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971">
            <a:extLst>
              <a:ext uri="{FF2B5EF4-FFF2-40B4-BE49-F238E27FC236}">
                <a16:creationId xmlns:a16="http://schemas.microsoft.com/office/drawing/2014/main" id="{2E67FF02-449E-153B-60CA-9D7DA286B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411324" y="1277790"/>
            <a:ext cx="1435804" cy="831498"/>
          </a:xfrm>
          <a:prstGeom prst="rect">
            <a:avLst/>
          </a:prstGeom>
        </p:spPr>
      </p:pic>
      <p:sp>
        <p:nvSpPr>
          <p:cNvPr id="30" name="object 12">
            <a:extLst>
              <a:ext uri="{FF2B5EF4-FFF2-40B4-BE49-F238E27FC236}">
                <a16:creationId xmlns:a16="http://schemas.microsoft.com/office/drawing/2014/main" id="{1A835543-E498-013B-7BE7-42D68F17C7F9}"/>
              </a:ext>
            </a:extLst>
          </p:cNvPr>
          <p:cNvSpPr txBox="1">
            <a:spLocks/>
          </p:cNvSpPr>
          <p:nvPr/>
        </p:nvSpPr>
        <p:spPr>
          <a:xfrm>
            <a:off x="6680822" y="2441361"/>
            <a:ext cx="97465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ko-KR" sz="16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LSTM : 256</a:t>
            </a:r>
            <a:endParaRPr lang="ko-KR" altLang="en-US" sz="1600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7836B36-1D72-3606-A3AC-8A484E963C9A}"/>
              </a:ext>
            </a:extLst>
          </p:cNvPr>
          <p:cNvCxnSpPr>
            <a:cxnSpLocks/>
          </p:cNvCxnSpPr>
          <p:nvPr/>
        </p:nvCxnSpPr>
        <p:spPr>
          <a:xfrm>
            <a:off x="7716227" y="1675951"/>
            <a:ext cx="63828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971">
            <a:extLst>
              <a:ext uri="{FF2B5EF4-FFF2-40B4-BE49-F238E27FC236}">
                <a16:creationId xmlns:a16="http://schemas.microsoft.com/office/drawing/2014/main" id="{8B81D26F-6088-144F-64EE-C59659A25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24377" y="1277790"/>
            <a:ext cx="1435804" cy="831498"/>
          </a:xfrm>
          <a:prstGeom prst="rect">
            <a:avLst/>
          </a:prstGeom>
        </p:spPr>
      </p:pic>
      <p:sp>
        <p:nvSpPr>
          <p:cNvPr id="33" name="object 12">
            <a:extLst>
              <a:ext uri="{FF2B5EF4-FFF2-40B4-BE49-F238E27FC236}">
                <a16:creationId xmlns:a16="http://schemas.microsoft.com/office/drawing/2014/main" id="{9D25E551-77F7-F381-ADAC-E77D043EAC7D}"/>
              </a:ext>
            </a:extLst>
          </p:cNvPr>
          <p:cNvSpPr txBox="1">
            <a:spLocks/>
          </p:cNvSpPr>
          <p:nvPr/>
        </p:nvSpPr>
        <p:spPr>
          <a:xfrm>
            <a:off x="8393875" y="2441361"/>
            <a:ext cx="97465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ko-KR" sz="16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LSTM : 512</a:t>
            </a:r>
            <a:endParaRPr lang="ko-KR" altLang="en-US" sz="1600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406DB86-2724-F6BB-6688-D84515669D46}"/>
              </a:ext>
            </a:extLst>
          </p:cNvPr>
          <p:cNvCxnSpPr>
            <a:cxnSpLocks/>
          </p:cNvCxnSpPr>
          <p:nvPr/>
        </p:nvCxnSpPr>
        <p:spPr>
          <a:xfrm>
            <a:off x="9406131" y="1664376"/>
            <a:ext cx="63828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46">
            <a:extLst>
              <a:ext uri="{FF2B5EF4-FFF2-40B4-BE49-F238E27FC236}">
                <a16:creationId xmlns:a16="http://schemas.microsoft.com/office/drawing/2014/main" id="{F7080543-F0C3-3A60-D64C-EB4405D40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4420" y="984878"/>
            <a:ext cx="503085" cy="1382145"/>
          </a:xfrm>
          <a:prstGeom prst="rect">
            <a:avLst/>
          </a:prstGeom>
        </p:spPr>
      </p:pic>
      <p:sp>
        <p:nvSpPr>
          <p:cNvPr id="36" name="object 12">
            <a:extLst>
              <a:ext uri="{FF2B5EF4-FFF2-40B4-BE49-F238E27FC236}">
                <a16:creationId xmlns:a16="http://schemas.microsoft.com/office/drawing/2014/main" id="{D82469C4-1117-B698-203A-8B44EB456E0C}"/>
              </a:ext>
            </a:extLst>
          </p:cNvPr>
          <p:cNvSpPr txBox="1">
            <a:spLocks/>
          </p:cNvSpPr>
          <p:nvPr/>
        </p:nvSpPr>
        <p:spPr>
          <a:xfrm>
            <a:off x="9537700" y="2452935"/>
            <a:ext cx="115570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ko-KR" sz="16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Dropout</a:t>
            </a:r>
            <a:r>
              <a:rPr lang="ko-KR" altLang="en-US" sz="16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16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: 0.1</a:t>
            </a:r>
            <a:endParaRPr lang="ko-KR" altLang="en-US" sz="1600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43BEDCC-2A91-E311-21B3-377C0ACFC0C4}"/>
              </a:ext>
            </a:extLst>
          </p:cNvPr>
          <p:cNvCxnSpPr>
            <a:cxnSpLocks/>
          </p:cNvCxnSpPr>
          <p:nvPr/>
        </p:nvCxnSpPr>
        <p:spPr>
          <a:xfrm>
            <a:off x="782992" y="4257106"/>
            <a:ext cx="63828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971">
            <a:extLst>
              <a:ext uri="{FF2B5EF4-FFF2-40B4-BE49-F238E27FC236}">
                <a16:creationId xmlns:a16="http://schemas.microsoft.com/office/drawing/2014/main" id="{3F4FE6A9-F652-F0D5-16B3-96557A922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91142" y="3858945"/>
            <a:ext cx="1435804" cy="831498"/>
          </a:xfrm>
          <a:prstGeom prst="rect">
            <a:avLst/>
          </a:prstGeom>
        </p:spPr>
      </p:pic>
      <p:sp>
        <p:nvSpPr>
          <p:cNvPr id="39" name="object 12">
            <a:extLst>
              <a:ext uri="{FF2B5EF4-FFF2-40B4-BE49-F238E27FC236}">
                <a16:creationId xmlns:a16="http://schemas.microsoft.com/office/drawing/2014/main" id="{F1B08D41-4E97-3461-2673-A0523A97AA7E}"/>
              </a:ext>
            </a:extLst>
          </p:cNvPr>
          <p:cNvSpPr txBox="1">
            <a:spLocks/>
          </p:cNvSpPr>
          <p:nvPr/>
        </p:nvSpPr>
        <p:spPr>
          <a:xfrm>
            <a:off x="1460640" y="5022516"/>
            <a:ext cx="97465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ko-KR" sz="16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LSTM : 256</a:t>
            </a:r>
            <a:endParaRPr lang="ko-KR" altLang="en-US" sz="1600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5BAD0EF-F39A-6DE3-B617-E420791E264B}"/>
              </a:ext>
            </a:extLst>
          </p:cNvPr>
          <p:cNvCxnSpPr>
            <a:cxnSpLocks/>
          </p:cNvCxnSpPr>
          <p:nvPr/>
        </p:nvCxnSpPr>
        <p:spPr>
          <a:xfrm>
            <a:off x="2530769" y="4257106"/>
            <a:ext cx="63828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971">
            <a:extLst>
              <a:ext uri="{FF2B5EF4-FFF2-40B4-BE49-F238E27FC236}">
                <a16:creationId xmlns:a16="http://schemas.microsoft.com/office/drawing/2014/main" id="{49A5994D-CAFB-D392-E54D-FB9E1BBBA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38919" y="3858945"/>
            <a:ext cx="1435804" cy="831498"/>
          </a:xfrm>
          <a:prstGeom prst="rect">
            <a:avLst/>
          </a:prstGeom>
        </p:spPr>
      </p:pic>
      <p:sp>
        <p:nvSpPr>
          <p:cNvPr id="42" name="object 12">
            <a:extLst>
              <a:ext uri="{FF2B5EF4-FFF2-40B4-BE49-F238E27FC236}">
                <a16:creationId xmlns:a16="http://schemas.microsoft.com/office/drawing/2014/main" id="{52EBB8FE-B37E-2B5A-CA01-5F94864A673B}"/>
              </a:ext>
            </a:extLst>
          </p:cNvPr>
          <p:cNvSpPr txBox="1">
            <a:spLocks/>
          </p:cNvSpPr>
          <p:nvPr/>
        </p:nvSpPr>
        <p:spPr>
          <a:xfrm>
            <a:off x="3208417" y="5022516"/>
            <a:ext cx="97465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ko-KR" sz="16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LSTM : 128</a:t>
            </a:r>
            <a:endParaRPr lang="ko-KR" altLang="en-US" sz="1600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667D19F-CF4F-94A6-D9DA-9D0707358DB3}"/>
              </a:ext>
            </a:extLst>
          </p:cNvPr>
          <p:cNvCxnSpPr>
            <a:cxnSpLocks/>
          </p:cNvCxnSpPr>
          <p:nvPr/>
        </p:nvCxnSpPr>
        <p:spPr>
          <a:xfrm>
            <a:off x="4243822" y="4257106"/>
            <a:ext cx="63828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971">
            <a:extLst>
              <a:ext uri="{FF2B5EF4-FFF2-40B4-BE49-F238E27FC236}">
                <a16:creationId xmlns:a16="http://schemas.microsoft.com/office/drawing/2014/main" id="{EDA81AA5-B8E0-0338-BB3F-B891AADE6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651972" y="3858945"/>
            <a:ext cx="1435804" cy="831498"/>
          </a:xfrm>
          <a:prstGeom prst="rect">
            <a:avLst/>
          </a:prstGeom>
        </p:spPr>
      </p:pic>
      <p:sp>
        <p:nvSpPr>
          <p:cNvPr id="45" name="object 12">
            <a:extLst>
              <a:ext uri="{FF2B5EF4-FFF2-40B4-BE49-F238E27FC236}">
                <a16:creationId xmlns:a16="http://schemas.microsoft.com/office/drawing/2014/main" id="{93FA0F2D-6040-92F3-52D9-AAE13D5394CF}"/>
              </a:ext>
            </a:extLst>
          </p:cNvPr>
          <p:cNvSpPr txBox="1">
            <a:spLocks/>
          </p:cNvSpPr>
          <p:nvPr/>
        </p:nvSpPr>
        <p:spPr>
          <a:xfrm>
            <a:off x="4921470" y="5022516"/>
            <a:ext cx="97465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ko-KR" sz="16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LSTM : 64</a:t>
            </a:r>
            <a:endParaRPr lang="ko-KR" altLang="en-US" sz="1600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186A5C5-98A5-6D49-427B-E41F39F12786}"/>
              </a:ext>
            </a:extLst>
          </p:cNvPr>
          <p:cNvCxnSpPr>
            <a:cxnSpLocks/>
          </p:cNvCxnSpPr>
          <p:nvPr/>
        </p:nvCxnSpPr>
        <p:spPr>
          <a:xfrm>
            <a:off x="5933726" y="4245531"/>
            <a:ext cx="63828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88384570-5E9D-BF2D-C400-F3CC63F6D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015" y="3566033"/>
            <a:ext cx="503085" cy="1382145"/>
          </a:xfrm>
          <a:prstGeom prst="rect">
            <a:avLst/>
          </a:prstGeom>
        </p:spPr>
      </p:pic>
      <p:sp>
        <p:nvSpPr>
          <p:cNvPr id="48" name="object 12">
            <a:extLst>
              <a:ext uri="{FF2B5EF4-FFF2-40B4-BE49-F238E27FC236}">
                <a16:creationId xmlns:a16="http://schemas.microsoft.com/office/drawing/2014/main" id="{A714A4FE-1B8E-8D07-2872-41BB7D6D80F8}"/>
              </a:ext>
            </a:extLst>
          </p:cNvPr>
          <p:cNvSpPr txBox="1">
            <a:spLocks/>
          </p:cNvSpPr>
          <p:nvPr/>
        </p:nvSpPr>
        <p:spPr>
          <a:xfrm>
            <a:off x="6345155" y="5022515"/>
            <a:ext cx="974655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ko-KR" sz="16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Dropout</a:t>
            </a:r>
            <a:r>
              <a:rPr lang="ko-KR" altLang="en-US" sz="16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16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: 0.1</a:t>
            </a:r>
            <a:endParaRPr lang="ko-KR" altLang="en-US" sz="1600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127E573-33F6-33C4-A0BC-0E2044F86ED0}"/>
              </a:ext>
            </a:extLst>
          </p:cNvPr>
          <p:cNvCxnSpPr>
            <a:cxnSpLocks/>
          </p:cNvCxnSpPr>
          <p:nvPr/>
        </p:nvCxnSpPr>
        <p:spPr>
          <a:xfrm>
            <a:off x="7195367" y="4257105"/>
            <a:ext cx="63828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971">
            <a:extLst>
              <a:ext uri="{FF2B5EF4-FFF2-40B4-BE49-F238E27FC236}">
                <a16:creationId xmlns:a16="http://schemas.microsoft.com/office/drawing/2014/main" id="{C8FFA178-55BB-26CF-87E1-44099BE58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603517" y="3858944"/>
            <a:ext cx="1435804" cy="831498"/>
          </a:xfrm>
          <a:prstGeom prst="rect">
            <a:avLst/>
          </a:prstGeom>
        </p:spPr>
      </p:pic>
      <p:sp>
        <p:nvSpPr>
          <p:cNvPr id="51" name="object 12">
            <a:extLst>
              <a:ext uri="{FF2B5EF4-FFF2-40B4-BE49-F238E27FC236}">
                <a16:creationId xmlns:a16="http://schemas.microsoft.com/office/drawing/2014/main" id="{55432367-EA94-3EAA-D692-4DB8ACA7E648}"/>
              </a:ext>
            </a:extLst>
          </p:cNvPr>
          <p:cNvSpPr txBox="1">
            <a:spLocks/>
          </p:cNvSpPr>
          <p:nvPr/>
        </p:nvSpPr>
        <p:spPr>
          <a:xfrm>
            <a:off x="7877245" y="5022515"/>
            <a:ext cx="97465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ko-KR" sz="16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LSTM : 32</a:t>
            </a:r>
            <a:endParaRPr lang="ko-KR" altLang="en-US" sz="1600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759755E-0B62-F880-8F83-C7F8C577BFE4}"/>
              </a:ext>
            </a:extLst>
          </p:cNvPr>
          <p:cNvCxnSpPr>
            <a:cxnSpLocks/>
          </p:cNvCxnSpPr>
          <p:nvPr/>
        </p:nvCxnSpPr>
        <p:spPr>
          <a:xfrm>
            <a:off x="8862121" y="4245530"/>
            <a:ext cx="63828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bject 12">
            <a:extLst>
              <a:ext uri="{FF2B5EF4-FFF2-40B4-BE49-F238E27FC236}">
                <a16:creationId xmlns:a16="http://schemas.microsoft.com/office/drawing/2014/main" id="{51C2EAF2-5874-A2EE-738C-641D8A08AB93}"/>
              </a:ext>
            </a:extLst>
          </p:cNvPr>
          <p:cNvSpPr txBox="1">
            <a:spLocks/>
          </p:cNvSpPr>
          <p:nvPr/>
        </p:nvSpPr>
        <p:spPr>
          <a:xfrm>
            <a:off x="9461500" y="5010940"/>
            <a:ext cx="1109320" cy="7771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ko-KR" sz="16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Linear : 2</a:t>
            </a:r>
          </a:p>
          <a:p>
            <a:pPr marL="12700" algn="ctr">
              <a:spcBef>
                <a:spcPts val="100"/>
              </a:spcBef>
            </a:pPr>
            <a:r>
              <a:rPr lang="en-US" altLang="ko-KR" sz="16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(normal,</a:t>
            </a:r>
          </a:p>
          <a:p>
            <a:pPr marL="12700" algn="ctr">
              <a:spcBef>
                <a:spcPts val="100"/>
              </a:spcBef>
            </a:pPr>
            <a:r>
              <a:rPr lang="en-US" altLang="ko-KR" sz="1600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Abnormal)</a:t>
            </a:r>
            <a:endParaRPr lang="ko-KR" altLang="en-US" sz="1600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57" name="object 12">
            <a:extLst>
              <a:ext uri="{FF2B5EF4-FFF2-40B4-BE49-F238E27FC236}">
                <a16:creationId xmlns:a16="http://schemas.microsoft.com/office/drawing/2014/main" id="{3F6ADE91-5C01-1A8F-4E3B-10DD0D6EDFEC}"/>
              </a:ext>
            </a:extLst>
          </p:cNvPr>
          <p:cNvSpPr txBox="1">
            <a:spLocks/>
          </p:cNvSpPr>
          <p:nvPr/>
        </p:nvSpPr>
        <p:spPr>
          <a:xfrm>
            <a:off x="2780051" y="6099480"/>
            <a:ext cx="4719577" cy="1110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  <a:lvl1pPr marL="12700" algn="ctr">
              <a:spcBef>
                <a:spcPts val="100"/>
              </a:spcBef>
              <a:defRPr sz="1600" b="0" i="0" spc="-55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Open Sans Extrabold" pitchFamily="2" charset="0"/>
              </a:defRPr>
            </a:lvl1pPr>
          </a:lstStyle>
          <a:p>
            <a:pPr marL="2984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/>
              <a:t>Loss Function : Categorical Cross Entropy</a:t>
            </a:r>
          </a:p>
          <a:p>
            <a:pPr marL="2984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/>
              <a:t>Optimizer : Adam</a:t>
            </a:r>
          </a:p>
          <a:p>
            <a:pPr marL="2984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/>
              <a:t>Learning Rate : </a:t>
            </a:r>
            <a:r>
              <a:rPr lang="en-US" altLang="ko-KR" dirty="0"/>
              <a:t>0.0001</a:t>
            </a:r>
            <a:endParaRPr lang="ko-KR" altLang="en-US" dirty="0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21800DE-A8FA-8F5D-9EEC-65C74FC7389D}"/>
              </a:ext>
            </a:extLst>
          </p:cNvPr>
          <p:cNvGrpSpPr/>
          <p:nvPr/>
        </p:nvGrpSpPr>
        <p:grpSpPr>
          <a:xfrm>
            <a:off x="9737010" y="3933825"/>
            <a:ext cx="228600" cy="656863"/>
            <a:chOff x="9737010" y="3898265"/>
            <a:chExt cx="228600" cy="656863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18BDF5FA-E0CB-455B-523E-CE4B7F3DC29D}"/>
                </a:ext>
              </a:extLst>
            </p:cNvPr>
            <p:cNvSpPr/>
            <p:nvPr/>
          </p:nvSpPr>
          <p:spPr>
            <a:xfrm>
              <a:off x="9737010" y="3898265"/>
              <a:ext cx="228600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F0303B3-A932-CE7D-9DE7-E18D7786A50A}"/>
                </a:ext>
              </a:extLst>
            </p:cNvPr>
            <p:cNvSpPr/>
            <p:nvPr/>
          </p:nvSpPr>
          <p:spPr>
            <a:xfrm>
              <a:off x="9737010" y="4326528"/>
              <a:ext cx="228600" cy="228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1A76FD0-D205-5ECF-BE79-B087CB08E38B}"/>
                </a:ext>
              </a:extLst>
            </p:cNvPr>
            <p:cNvCxnSpPr>
              <a:cxnSpLocks/>
            </p:cNvCxnSpPr>
            <p:nvPr/>
          </p:nvCxnSpPr>
          <p:spPr>
            <a:xfrm>
              <a:off x="9842500" y="4126865"/>
              <a:ext cx="0" cy="19966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4103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40AA2E-6D2A-73B8-77E7-90C6E0BAA74F}"/>
              </a:ext>
            </a:extLst>
          </p:cNvPr>
          <p:cNvSpPr/>
          <p:nvPr/>
        </p:nvSpPr>
        <p:spPr>
          <a:xfrm>
            <a:off x="0" y="5089"/>
            <a:ext cx="2438400" cy="7552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12"/>
          <p:cNvSpPr txBox="1"/>
          <p:nvPr/>
        </p:nvSpPr>
        <p:spPr>
          <a:xfrm>
            <a:off x="8825427" y="3322643"/>
            <a:ext cx="771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rgbClr val="FFFFFF"/>
                </a:solidFill>
                <a:latin typeface="NanumSquare Neo OTF ExtraBold" pitchFamily="2" charset="-127"/>
                <a:ea typeface="NanumSquare Neo OTF ExtraBold" pitchFamily="2" charset="-127"/>
                <a:cs typeface="Open Sans"/>
              </a:rPr>
              <a:t>결과</a:t>
            </a:r>
            <a:endParaRPr lang="ko-KR" altLang="en-US" sz="1600" dirty="0">
              <a:latin typeface="NanumSquare Neo OTF ExtraBold" pitchFamily="2" charset="-127"/>
              <a:ea typeface="NanumSquare Neo OTF ExtraBold" pitchFamily="2" charset="-127"/>
              <a:cs typeface="Open Sans"/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BA6A6069-2815-5C76-FF23-573FCE93B2A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19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5FC4AC2C-A372-22CF-25DE-D08F7C519C85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5062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모델링</a:t>
            </a:r>
            <a:endParaRPr lang="ko-KR" altLang="en-US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6" name="object 12">
            <a:extLst>
              <a:ext uri="{FF2B5EF4-FFF2-40B4-BE49-F238E27FC236}">
                <a16:creationId xmlns:a16="http://schemas.microsoft.com/office/drawing/2014/main" id="{FB802695-164B-178B-7E24-A8F152C01E39}"/>
              </a:ext>
            </a:extLst>
          </p:cNvPr>
          <p:cNvSpPr txBox="1">
            <a:spLocks/>
          </p:cNvSpPr>
          <p:nvPr/>
        </p:nvSpPr>
        <p:spPr>
          <a:xfrm>
            <a:off x="409587" y="1192308"/>
            <a:ext cx="50622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초기 모델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906F10-1979-C080-3E13-DE6D2A4D5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93"/>
          <a:stretch/>
        </p:blipFill>
        <p:spPr>
          <a:xfrm>
            <a:off x="3549887" y="200025"/>
            <a:ext cx="6368813" cy="37165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43CB04-8ED0-22AD-98BC-3F124570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4100093"/>
            <a:ext cx="5259095" cy="2954562"/>
          </a:xfrm>
          <a:prstGeom prst="rect">
            <a:avLst/>
          </a:prstGeom>
        </p:spPr>
      </p:pic>
      <p:sp>
        <p:nvSpPr>
          <p:cNvPr id="16" name="object 12">
            <a:extLst>
              <a:ext uri="{FF2B5EF4-FFF2-40B4-BE49-F238E27FC236}">
                <a16:creationId xmlns:a16="http://schemas.microsoft.com/office/drawing/2014/main" id="{13D79A60-97A2-C0A0-C38D-1ECD47DAB76F}"/>
              </a:ext>
            </a:extLst>
          </p:cNvPr>
          <p:cNvSpPr txBox="1">
            <a:spLocks/>
          </p:cNvSpPr>
          <p:nvPr/>
        </p:nvSpPr>
        <p:spPr>
          <a:xfrm>
            <a:off x="409587" y="2940487"/>
            <a:ext cx="50622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1608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260A22-D9CF-9383-ADC1-36060DAEF654}"/>
              </a:ext>
            </a:extLst>
          </p:cNvPr>
          <p:cNvSpPr/>
          <p:nvPr/>
        </p:nvSpPr>
        <p:spPr>
          <a:xfrm>
            <a:off x="-2540" y="0"/>
            <a:ext cx="10695940" cy="83916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37FF843-C260-69F8-A890-A2C6E7FE0FDA}"/>
              </a:ext>
            </a:extLst>
          </p:cNvPr>
          <p:cNvSpPr txBox="1"/>
          <p:nvPr/>
        </p:nvSpPr>
        <p:spPr>
          <a:xfrm>
            <a:off x="477344" y="2236505"/>
            <a:ext cx="5041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01</a:t>
            </a:r>
            <a:endParaRPr sz="3300" dirty="0">
              <a:solidFill>
                <a:schemeClr val="tx1">
                  <a:lumMod val="50000"/>
                  <a:lumOff val="50000"/>
                </a:schemeClr>
              </a:solidFill>
              <a:latin typeface="NanumSquare Neo OTF Light" pitchFamily="2" charset="-127"/>
              <a:ea typeface="NanumSquare Neo OTF Light" pitchFamily="2" charset="-127"/>
              <a:cs typeface="NanumSquareNeoTTF-aL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A2ADB61-1F0E-692A-AE28-949FCDD0276A}"/>
              </a:ext>
            </a:extLst>
          </p:cNvPr>
          <p:cNvSpPr txBox="1"/>
          <p:nvPr/>
        </p:nvSpPr>
        <p:spPr>
          <a:xfrm>
            <a:off x="430197" y="3066092"/>
            <a:ext cx="59817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02</a:t>
            </a:r>
            <a:endParaRPr sz="3300">
              <a:solidFill>
                <a:schemeClr val="tx1">
                  <a:lumMod val="50000"/>
                  <a:lumOff val="50000"/>
                </a:schemeClr>
              </a:solidFill>
              <a:latin typeface="NanumSquare Neo OTF Light" pitchFamily="2" charset="-127"/>
              <a:ea typeface="NanumSquare Neo OTF Light" pitchFamily="2" charset="-127"/>
              <a:cs typeface="NanumSquareNeoTTF-aLt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0B2F179-D43F-7F8B-BC65-D672B81B5F26}"/>
              </a:ext>
            </a:extLst>
          </p:cNvPr>
          <p:cNvSpPr txBox="1"/>
          <p:nvPr/>
        </p:nvSpPr>
        <p:spPr>
          <a:xfrm>
            <a:off x="427261" y="3895680"/>
            <a:ext cx="60388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03</a:t>
            </a:r>
            <a:endParaRPr sz="3300">
              <a:solidFill>
                <a:schemeClr val="tx1">
                  <a:lumMod val="50000"/>
                  <a:lumOff val="50000"/>
                </a:schemeClr>
              </a:solidFill>
              <a:latin typeface="NanumSquare Neo OTF Light" pitchFamily="2" charset="-127"/>
              <a:ea typeface="NanumSquare Neo OTF Light" pitchFamily="2" charset="-127"/>
              <a:cs typeface="NanumSquareNeoTTF-aLt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7819782-5EAE-0AB6-B0E6-BB5F2B58A2DA}"/>
              </a:ext>
            </a:extLst>
          </p:cNvPr>
          <p:cNvSpPr txBox="1"/>
          <p:nvPr/>
        </p:nvSpPr>
        <p:spPr>
          <a:xfrm>
            <a:off x="419298" y="4725267"/>
            <a:ext cx="61976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04</a:t>
            </a:r>
            <a:endParaRPr sz="3300" dirty="0">
              <a:solidFill>
                <a:schemeClr val="tx1">
                  <a:lumMod val="50000"/>
                  <a:lumOff val="50000"/>
                </a:schemeClr>
              </a:solidFill>
              <a:latin typeface="NanumSquare Neo OTF Light" pitchFamily="2" charset="-127"/>
              <a:ea typeface="NanumSquare Neo OTF Light" pitchFamily="2" charset="-127"/>
              <a:cs typeface="NanumSquareNeoTTF-aLt"/>
            </a:endParaRP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C096486A-B4F3-4845-280F-7192F4B1D5CB}"/>
              </a:ext>
            </a:extLst>
          </p:cNvPr>
          <p:cNvSpPr/>
          <p:nvPr/>
        </p:nvSpPr>
        <p:spPr>
          <a:xfrm>
            <a:off x="431999" y="2957367"/>
            <a:ext cx="9864090" cy="0"/>
          </a:xfrm>
          <a:custGeom>
            <a:avLst/>
            <a:gdLst/>
            <a:ahLst/>
            <a:cxnLst/>
            <a:rect l="l" t="t" r="r" b="b"/>
            <a:pathLst>
              <a:path w="9864090">
                <a:moveTo>
                  <a:pt x="0" y="0"/>
                </a:moveTo>
                <a:lnTo>
                  <a:pt x="9864001" y="0"/>
                </a:lnTo>
              </a:path>
            </a:pathLst>
          </a:cu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A3E57623-D833-CB8C-00DF-2A519A7DA72C}"/>
              </a:ext>
            </a:extLst>
          </p:cNvPr>
          <p:cNvSpPr/>
          <p:nvPr/>
        </p:nvSpPr>
        <p:spPr>
          <a:xfrm>
            <a:off x="414655" y="2105025"/>
            <a:ext cx="9864090" cy="0"/>
          </a:xfrm>
          <a:custGeom>
            <a:avLst/>
            <a:gdLst/>
            <a:ahLst/>
            <a:cxnLst/>
            <a:rect l="l" t="t" r="r" b="b"/>
            <a:pathLst>
              <a:path w="9864090">
                <a:moveTo>
                  <a:pt x="0" y="0"/>
                </a:moveTo>
                <a:lnTo>
                  <a:pt x="9864001" y="0"/>
                </a:lnTo>
              </a:path>
            </a:pathLst>
          </a:cu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7A5DFF06-CF24-C6EF-50C7-7B2A71A4BD26}"/>
              </a:ext>
            </a:extLst>
          </p:cNvPr>
          <p:cNvSpPr/>
          <p:nvPr/>
        </p:nvSpPr>
        <p:spPr>
          <a:xfrm>
            <a:off x="431999" y="3786954"/>
            <a:ext cx="9864090" cy="0"/>
          </a:xfrm>
          <a:custGeom>
            <a:avLst/>
            <a:gdLst/>
            <a:ahLst/>
            <a:cxnLst/>
            <a:rect l="l" t="t" r="r" b="b"/>
            <a:pathLst>
              <a:path w="9864090">
                <a:moveTo>
                  <a:pt x="0" y="0"/>
                </a:moveTo>
                <a:lnTo>
                  <a:pt x="9864001" y="0"/>
                </a:lnTo>
              </a:path>
            </a:pathLst>
          </a:cu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1F32D69E-E02A-30E7-944F-3532C03D8B25}"/>
              </a:ext>
            </a:extLst>
          </p:cNvPr>
          <p:cNvSpPr/>
          <p:nvPr/>
        </p:nvSpPr>
        <p:spPr>
          <a:xfrm>
            <a:off x="431999" y="4616541"/>
            <a:ext cx="9864090" cy="0"/>
          </a:xfrm>
          <a:custGeom>
            <a:avLst/>
            <a:gdLst/>
            <a:ahLst/>
            <a:cxnLst/>
            <a:rect l="l" t="t" r="r" b="b"/>
            <a:pathLst>
              <a:path w="9864090">
                <a:moveTo>
                  <a:pt x="0" y="0"/>
                </a:moveTo>
                <a:lnTo>
                  <a:pt x="9864001" y="0"/>
                </a:lnTo>
              </a:path>
            </a:pathLst>
          </a:cu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1578E2FE-B45F-107D-FFFC-14F5D474CC00}"/>
              </a:ext>
            </a:extLst>
          </p:cNvPr>
          <p:cNvSpPr/>
          <p:nvPr/>
        </p:nvSpPr>
        <p:spPr>
          <a:xfrm>
            <a:off x="431999" y="5446131"/>
            <a:ext cx="9864090" cy="0"/>
          </a:xfrm>
          <a:custGeom>
            <a:avLst/>
            <a:gdLst/>
            <a:ahLst/>
            <a:cxnLst/>
            <a:rect l="l" t="t" r="r" b="b"/>
            <a:pathLst>
              <a:path w="9864090">
                <a:moveTo>
                  <a:pt x="0" y="0"/>
                </a:moveTo>
                <a:lnTo>
                  <a:pt x="9864001" y="0"/>
                </a:lnTo>
              </a:path>
            </a:pathLst>
          </a:cu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93AA6CDC-471D-FA69-966E-F1AAF31A9563}"/>
              </a:ext>
            </a:extLst>
          </p:cNvPr>
          <p:cNvSpPr txBox="1"/>
          <p:nvPr/>
        </p:nvSpPr>
        <p:spPr>
          <a:xfrm>
            <a:off x="8041202" y="2316515"/>
            <a:ext cx="2267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개요</a:t>
            </a:r>
            <a:endParaRPr sz="2400" b="1" dirty="0">
              <a:solidFill>
                <a:schemeClr val="tx1">
                  <a:lumMod val="50000"/>
                  <a:lumOff val="50000"/>
                </a:schemeClr>
              </a:solidFill>
              <a:latin typeface="NanumSquare Neo OTF Light" pitchFamily="2" charset="-127"/>
              <a:ea typeface="NanumSquare Neo OTF Light" pitchFamily="2" charset="-127"/>
              <a:cs typeface="NanumSquareNeoTTF-aLt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D9C0B4D0-B35A-5A25-0B6A-2F658AF6F879}"/>
              </a:ext>
            </a:extLst>
          </p:cNvPr>
          <p:cNvSpPr txBox="1"/>
          <p:nvPr/>
        </p:nvSpPr>
        <p:spPr>
          <a:xfrm>
            <a:off x="7695902" y="3168528"/>
            <a:ext cx="260018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데이터 </a:t>
            </a:r>
            <a:r>
              <a:rPr lang="ko-KR" alt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전처리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latin typeface="NanumSquare Neo OTF Light" pitchFamily="2" charset="-127"/>
              <a:ea typeface="NanumSquare Neo OTF Light" pitchFamily="2" charset="-127"/>
              <a:cs typeface="NanumSquareNeoTTF-aLt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29881F38-9CB8-DF0C-2CBF-7226A82F42A8}"/>
              </a:ext>
            </a:extLst>
          </p:cNvPr>
          <p:cNvSpPr txBox="1"/>
          <p:nvPr/>
        </p:nvSpPr>
        <p:spPr>
          <a:xfrm>
            <a:off x="9011379" y="3975190"/>
            <a:ext cx="1254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모델링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latin typeface="NanumSquare Neo OTF Light" pitchFamily="2" charset="-127"/>
              <a:ea typeface="NanumSquare Neo OTF Light" pitchFamily="2" charset="-127"/>
              <a:cs typeface="NanumSquareNeoTTF-aLt"/>
            </a:endParaRPr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2D886518-FDAD-3187-875F-D9A15A1B368B}"/>
              </a:ext>
            </a:extLst>
          </p:cNvPr>
          <p:cNvSpPr txBox="1"/>
          <p:nvPr/>
        </p:nvSpPr>
        <p:spPr>
          <a:xfrm>
            <a:off x="377313" y="187385"/>
            <a:ext cx="18592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000" b="1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NanumSquareNeoTTF-dEb"/>
              </a:rPr>
              <a:t>content</a:t>
            </a:r>
            <a:endParaRPr sz="3000" b="1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  <a:cs typeface="NanumSquareNeoTTF-dEb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D4B01C3-F26C-B860-0E94-87F7E26887F7}"/>
              </a:ext>
            </a:extLst>
          </p:cNvPr>
          <p:cNvSpPr txBox="1"/>
          <p:nvPr/>
        </p:nvSpPr>
        <p:spPr>
          <a:xfrm>
            <a:off x="424228" y="5588052"/>
            <a:ext cx="61976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0</a:t>
            </a:r>
            <a:r>
              <a:rPr lang="en-US" sz="3300" spc="-2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5</a:t>
            </a:r>
            <a:endParaRPr sz="3300" dirty="0">
              <a:solidFill>
                <a:schemeClr val="tx1">
                  <a:lumMod val="50000"/>
                  <a:lumOff val="50000"/>
                </a:schemeClr>
              </a:solidFill>
              <a:latin typeface="NanumSquare Neo OTF Light" pitchFamily="2" charset="-127"/>
              <a:ea typeface="NanumSquare Neo OTF Light" pitchFamily="2" charset="-127"/>
              <a:cs typeface="NanumSquareNeoTTF-aLt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999A2E15-CD06-A795-1775-98C8D3AE6038}"/>
              </a:ext>
            </a:extLst>
          </p:cNvPr>
          <p:cNvSpPr/>
          <p:nvPr/>
        </p:nvSpPr>
        <p:spPr>
          <a:xfrm>
            <a:off x="444697" y="6296025"/>
            <a:ext cx="9864090" cy="0"/>
          </a:xfrm>
          <a:custGeom>
            <a:avLst/>
            <a:gdLst/>
            <a:ahLst/>
            <a:cxnLst/>
            <a:rect l="l" t="t" r="r" b="b"/>
            <a:pathLst>
              <a:path w="9864090">
                <a:moveTo>
                  <a:pt x="0" y="0"/>
                </a:moveTo>
                <a:lnTo>
                  <a:pt x="9864001" y="0"/>
                </a:lnTo>
              </a:path>
            </a:pathLst>
          </a:cu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45C26036-44E6-C4AD-5CBA-17E1405C360C}"/>
              </a:ext>
            </a:extLst>
          </p:cNvPr>
          <p:cNvSpPr txBox="1"/>
          <p:nvPr/>
        </p:nvSpPr>
        <p:spPr>
          <a:xfrm>
            <a:off x="9046491" y="4835756"/>
            <a:ext cx="1254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결과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latin typeface="NanumSquare Neo OTF Light" pitchFamily="2" charset="-127"/>
              <a:ea typeface="NanumSquare Neo OTF Light" pitchFamily="2" charset="-127"/>
              <a:cs typeface="NanumSquareNeoTTF-aLt"/>
            </a:endParaRP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F1489C0B-5A6A-3B04-DFA3-551EC1DB1021}"/>
              </a:ext>
            </a:extLst>
          </p:cNvPr>
          <p:cNvSpPr txBox="1"/>
          <p:nvPr/>
        </p:nvSpPr>
        <p:spPr>
          <a:xfrm>
            <a:off x="9022653" y="5685649"/>
            <a:ext cx="1254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개선방향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latin typeface="NanumSquare Neo OTF Light" pitchFamily="2" charset="-127"/>
              <a:ea typeface="NanumSquare Neo OTF Light" pitchFamily="2" charset="-127"/>
              <a:cs typeface="NanumSquareNeoTTF-aLt"/>
            </a:endParaRPr>
          </a:p>
        </p:txBody>
      </p:sp>
    </p:spTree>
    <p:extLst>
      <p:ext uri="{BB962C8B-B14F-4D97-AF65-F5344CB8AC3E}">
        <p14:creationId xmlns:p14="http://schemas.microsoft.com/office/powerpoint/2010/main" val="3976828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CF77C-6C78-46E5-B541-06F5CBFC23B9}"/>
              </a:ext>
            </a:extLst>
          </p:cNvPr>
          <p:cNvSpPr/>
          <p:nvPr/>
        </p:nvSpPr>
        <p:spPr>
          <a:xfrm>
            <a:off x="0" y="-8359"/>
            <a:ext cx="2438400" cy="7552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object 2">
            <a:extLst>
              <a:ext uri="{FF2B5EF4-FFF2-40B4-BE49-F238E27FC236}">
                <a16:creationId xmlns:a16="http://schemas.microsoft.com/office/drawing/2014/main" id="{1929531A-F6E1-ABFA-A819-5F61639E9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951289"/>
              </p:ext>
            </p:extLst>
          </p:nvPr>
        </p:nvGraphicFramePr>
        <p:xfrm>
          <a:off x="2679700" y="1854183"/>
          <a:ext cx="7772401" cy="3965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5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870">
                  <a:extLst>
                    <a:ext uri="{9D8B030D-6E8A-4147-A177-3AD203B41FA5}">
                      <a16:colId xmlns:a16="http://schemas.microsoft.com/office/drawing/2014/main" val="2812719724"/>
                    </a:ext>
                  </a:extLst>
                </a:gridCol>
                <a:gridCol w="2068870">
                  <a:extLst>
                    <a:ext uri="{9D8B030D-6E8A-4147-A177-3AD203B41FA5}">
                      <a16:colId xmlns:a16="http://schemas.microsoft.com/office/drawing/2014/main" val="2672623311"/>
                    </a:ext>
                  </a:extLst>
                </a:gridCol>
                <a:gridCol w="2068870">
                  <a:extLst>
                    <a:ext uri="{9D8B030D-6E8A-4147-A177-3AD203B41FA5}">
                      <a16:colId xmlns:a16="http://schemas.microsoft.com/office/drawing/2014/main" val="444922306"/>
                    </a:ext>
                  </a:extLst>
                </a:gridCol>
              </a:tblGrid>
              <a:tr h="5359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400" b="0" i="0" dirty="0">
                        <a:solidFill>
                          <a:schemeClr val="tx1"/>
                        </a:solidFill>
                        <a:latin typeface="NanumSquare Neo OTF Bold" pitchFamily="2" charset="-127"/>
                        <a:ea typeface="NanumSquare Neo OTF Bold" pitchFamily="2" charset="-127"/>
                        <a:cs typeface="Times New Roman"/>
                      </a:endParaRPr>
                    </a:p>
                  </a:txBody>
                  <a:tcPr marL="0" marR="0" marT="0" marB="0"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Square Neo OTF Bold" pitchFamily="2" charset="-127"/>
                          <a:ea typeface="NanumSquare Neo OTF Bold" pitchFamily="2" charset="-127"/>
                          <a:cs typeface="Times New Roman"/>
                        </a:rPr>
                        <a:t>1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Square Neo OTF Bold" pitchFamily="2" charset="-127"/>
                          <a:ea typeface="NanumSquare Neo OTF Bold" pitchFamily="2" charset="-127"/>
                          <a:cs typeface="Times New Roman"/>
                        </a:rPr>
                        <a:t>차</a:t>
                      </a:r>
                      <a:endParaRPr sz="1400" b="0" i="0" dirty="0">
                        <a:solidFill>
                          <a:schemeClr val="tx1"/>
                        </a:solidFill>
                        <a:latin typeface="NanumSquare Neo OTF Bold" pitchFamily="2" charset="-127"/>
                        <a:ea typeface="NanumSquare Neo OTF Bold" pitchFamily="2" charset="-127"/>
                        <a:cs typeface="Times New Roman"/>
                      </a:endParaRPr>
                    </a:p>
                  </a:txBody>
                  <a:tcPr marL="0" marR="0" marT="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Square Neo OTF Bold" pitchFamily="2" charset="-127"/>
                          <a:ea typeface="NanumSquare Neo OTF Bold" pitchFamily="2" charset="-127"/>
                          <a:cs typeface="Times New Roman"/>
                        </a:rPr>
                        <a:t>2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Square Neo OTF Bold" pitchFamily="2" charset="-127"/>
                          <a:ea typeface="NanumSquare Neo OTF Bold" pitchFamily="2" charset="-127"/>
                          <a:cs typeface="Times New Roman"/>
                        </a:rPr>
                        <a:t>차</a:t>
                      </a:r>
                      <a:endParaRPr sz="1400" b="0" i="0" dirty="0">
                        <a:solidFill>
                          <a:schemeClr val="tx1"/>
                        </a:solidFill>
                        <a:latin typeface="NanumSquare Neo OTF Bold" pitchFamily="2" charset="-127"/>
                        <a:ea typeface="NanumSquare Neo OTF Bold" pitchFamily="2" charset="-127"/>
                        <a:cs typeface="Times New Roman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Square Neo OTF Bold" pitchFamily="2" charset="-127"/>
                          <a:ea typeface="NanumSquare Neo OTF Bold" pitchFamily="2" charset="-127"/>
                          <a:cs typeface="Times New Roman"/>
                        </a:rPr>
                        <a:t>3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Square Neo OTF Bold" pitchFamily="2" charset="-127"/>
                          <a:ea typeface="NanumSquare Neo OTF Bold" pitchFamily="2" charset="-127"/>
                          <a:cs typeface="Times New Roman"/>
                        </a:rPr>
                        <a:t>차</a:t>
                      </a:r>
                      <a:endParaRPr sz="1400" b="0" i="0" dirty="0">
                        <a:solidFill>
                          <a:schemeClr val="tx1"/>
                        </a:solidFill>
                        <a:latin typeface="NanumSquare Neo OTF Bold" pitchFamily="2" charset="-127"/>
                        <a:ea typeface="NanumSquare Neo OTF Bold" pitchFamily="2" charset="-127"/>
                        <a:cs typeface="Times New Roman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3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Batch Size</a:t>
                      </a:r>
                      <a:endParaRPr sz="1400" b="0" i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Square Neo OTF Bold" pitchFamily="2" charset="-127"/>
                          <a:ea typeface="NanumSquare Neo OTF Bold" pitchFamily="2" charset="-127"/>
                          <a:cs typeface="Times New Roman"/>
                        </a:rPr>
                        <a:t>26</a:t>
                      </a:r>
                      <a:endParaRPr sz="1400" b="0" i="0" dirty="0">
                        <a:solidFill>
                          <a:schemeClr val="tx1"/>
                        </a:solidFill>
                        <a:latin typeface="NanumSquare Neo OTF Bold" pitchFamily="2" charset="-127"/>
                        <a:ea typeface="NanumSquare Neo OTF Bold" pitchFamily="2" charset="-127"/>
                        <a:cs typeface="Times New Roman"/>
                      </a:endParaRPr>
                    </a:p>
                  </a:txBody>
                  <a:tcPr marL="0" marR="0" marT="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Square Neo OTF Bold" pitchFamily="2" charset="-127"/>
                          <a:ea typeface="NanumSquare Neo OTF Bold" pitchFamily="2" charset="-127"/>
                          <a:cs typeface="Times New Roman"/>
                        </a:rPr>
                        <a:t>40</a:t>
                      </a:r>
                      <a:endParaRPr sz="1400" b="0" i="0" dirty="0">
                        <a:solidFill>
                          <a:schemeClr val="tx1"/>
                        </a:solidFill>
                        <a:latin typeface="NanumSquare Neo OTF Bold" pitchFamily="2" charset="-127"/>
                        <a:ea typeface="NanumSquare Neo OTF Bold" pitchFamily="2" charset="-127"/>
                        <a:cs typeface="Times New Roman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Square Neo OTF Bold" pitchFamily="2" charset="-127"/>
                          <a:ea typeface="NanumSquare Neo OTF Bold" pitchFamily="2" charset="-127"/>
                          <a:cs typeface="Times New Roman"/>
                        </a:rPr>
                        <a:t>20</a:t>
                      </a:r>
                      <a:endParaRPr sz="1400" b="0" i="0" dirty="0">
                        <a:solidFill>
                          <a:schemeClr val="tx1"/>
                        </a:solidFill>
                        <a:latin typeface="NanumSquare Neo OTF Bold" pitchFamily="2" charset="-127"/>
                        <a:ea typeface="NanumSquare Neo OTF Bold" pitchFamily="2" charset="-127"/>
                        <a:cs typeface="Times New Roman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352191"/>
                  </a:ext>
                </a:extLst>
              </a:tr>
              <a:tr h="8573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Epoch</a:t>
                      </a: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Square Neo OTF Bold" pitchFamily="2" charset="-127"/>
                          <a:ea typeface="NanumSquare Neo OTF Bold" pitchFamily="2" charset="-127"/>
                          <a:cs typeface="Times New Roman"/>
                        </a:rPr>
                        <a:t>400</a:t>
                      </a:r>
                      <a:endParaRPr sz="1400" b="0" i="0" dirty="0">
                        <a:solidFill>
                          <a:schemeClr val="tx1"/>
                        </a:solidFill>
                        <a:latin typeface="NanumSquare Neo OTF Bold" pitchFamily="2" charset="-127"/>
                        <a:ea typeface="NanumSquare Neo OTF Bold" pitchFamily="2" charset="-127"/>
                        <a:cs typeface="Times New Roman"/>
                      </a:endParaRPr>
                    </a:p>
                  </a:txBody>
                  <a:tcPr marL="0" marR="0" marT="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Square Neo OTF Bold" pitchFamily="2" charset="-127"/>
                          <a:ea typeface="NanumSquare Neo OTF Bold" pitchFamily="2" charset="-127"/>
                          <a:cs typeface="Times New Roman"/>
                        </a:rPr>
                        <a:t>500</a:t>
                      </a:r>
                      <a:endParaRPr sz="1400" b="0" i="0" dirty="0">
                        <a:solidFill>
                          <a:schemeClr val="tx1"/>
                        </a:solidFill>
                        <a:latin typeface="NanumSquare Neo OTF Bold" pitchFamily="2" charset="-127"/>
                        <a:ea typeface="NanumSquare Neo OTF Bold" pitchFamily="2" charset="-127"/>
                        <a:cs typeface="Times New Roman"/>
                      </a:endParaRP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Square Neo OTF Bold" pitchFamily="2" charset="-127"/>
                          <a:ea typeface="NanumSquare Neo OTF Bold" pitchFamily="2" charset="-127"/>
                          <a:cs typeface="Times New Roman"/>
                        </a:rPr>
                        <a:t>700</a:t>
                      </a:r>
                      <a:endParaRPr sz="1400" b="0" i="0" dirty="0">
                        <a:solidFill>
                          <a:schemeClr val="tx1"/>
                        </a:solidFill>
                        <a:latin typeface="NanumSquare Neo OTF Bold" pitchFamily="2" charset="-127"/>
                        <a:ea typeface="NanumSquare Neo OTF Bold" pitchFamily="2" charset="-127"/>
                        <a:cs typeface="Times New Roman"/>
                      </a:endParaRP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30768"/>
                  </a:ext>
                </a:extLst>
              </a:tr>
              <a:tr h="8573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num_layer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Square Neo OTF Bold" pitchFamily="2" charset="-127"/>
                          <a:ea typeface="NanumSquare Neo OTF Bold" pitchFamily="2" charset="-127"/>
                          <a:cs typeface="Times New Roman"/>
                        </a:rPr>
                        <a:t>1</a:t>
                      </a:r>
                      <a:endParaRPr sz="1400" b="0" i="0" dirty="0">
                        <a:solidFill>
                          <a:schemeClr val="tx1"/>
                        </a:solidFill>
                        <a:latin typeface="NanumSquare Neo OTF Bold" pitchFamily="2" charset="-127"/>
                        <a:ea typeface="NanumSquare Neo OTF Bold" pitchFamily="2" charset="-127"/>
                        <a:cs typeface="Times New Roman"/>
                      </a:endParaRPr>
                    </a:p>
                  </a:txBody>
                  <a:tcPr marL="0" marR="0" marT="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Square Neo OTF Bold" pitchFamily="2" charset="-127"/>
                          <a:ea typeface="NanumSquare Neo OTF Bold" pitchFamily="2" charset="-127"/>
                          <a:cs typeface="Times New Roman"/>
                        </a:rPr>
                        <a:t>1</a:t>
                      </a:r>
                      <a:endParaRPr sz="1400" b="0" i="0" dirty="0">
                        <a:solidFill>
                          <a:schemeClr val="tx1"/>
                        </a:solidFill>
                        <a:latin typeface="NanumSquare Neo OTF Bold" pitchFamily="2" charset="-127"/>
                        <a:ea typeface="NanumSquare Neo OTF Bold" pitchFamily="2" charset="-127"/>
                        <a:cs typeface="Times New Roman"/>
                      </a:endParaRP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NanumSquare Neo OTF Bold" pitchFamily="2" charset="-127"/>
                          <a:ea typeface="NanumSquare Neo OTF Bold" pitchFamily="2" charset="-127"/>
                          <a:cs typeface="Times New Roman"/>
                        </a:rPr>
                        <a:t>1</a:t>
                      </a:r>
                      <a:endParaRPr sz="1400" b="0" i="0" dirty="0">
                        <a:solidFill>
                          <a:schemeClr val="tx1"/>
                        </a:solidFill>
                        <a:latin typeface="NanumSquare Neo OTF Bold" pitchFamily="2" charset="-127"/>
                        <a:ea typeface="NanumSquare Neo OTF Bold" pitchFamily="2" charset="-127"/>
                        <a:cs typeface="Times New Roman"/>
                      </a:endParaRP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00191"/>
                  </a:ext>
                </a:extLst>
              </a:tr>
              <a:tr h="8573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NanumSquare Neo OTF Bold" pitchFamily="2" charset="-127"/>
                          <a:ea typeface="NanumSquare Neo OTF Bold" pitchFamily="2" charset="-127"/>
                          <a:cs typeface="Times New Roman"/>
                        </a:rPr>
                        <a:t>테스트셋 </a:t>
                      </a:r>
                      <a:r>
                        <a:rPr lang="ko-KR" altLang="en-US" sz="1400" b="0" i="0" dirty="0" err="1">
                          <a:solidFill>
                            <a:schemeClr val="tx1"/>
                          </a:solidFill>
                          <a:latin typeface="NanumSquare Neo OTF Bold" pitchFamily="2" charset="-127"/>
                          <a:ea typeface="NanumSquare Neo OTF Bold" pitchFamily="2" charset="-127"/>
                          <a:cs typeface="Times New Roman"/>
                        </a:rPr>
                        <a:t>갯수</a:t>
                      </a:r>
                      <a:endParaRPr sz="1400" b="0" i="0" dirty="0">
                        <a:solidFill>
                          <a:schemeClr val="tx1"/>
                        </a:solidFill>
                        <a:latin typeface="NanumSquare Neo OTF Bold" pitchFamily="2" charset="-127"/>
                        <a:ea typeface="NanumSquare Neo OTF Bold" pitchFamily="2" charset="-127"/>
                        <a:cs typeface="Times New Roman"/>
                      </a:endParaRPr>
                    </a:p>
                  </a:txBody>
                  <a:tcPr marL="0" marR="0" marT="0" marB="0" anchor="ctr"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Square Neo OTF Bold" pitchFamily="2" charset="-127"/>
                          <a:ea typeface="NanumSquare Neo OTF Bold" pitchFamily="2" charset="-127"/>
                          <a:cs typeface="Times New Roman"/>
                        </a:rPr>
                        <a:t>806</a:t>
                      </a:r>
                      <a:endParaRPr sz="1400" b="0" i="0" dirty="0">
                        <a:solidFill>
                          <a:schemeClr val="tx1"/>
                        </a:solidFill>
                        <a:latin typeface="NanumSquare Neo OTF Bold" pitchFamily="2" charset="-127"/>
                        <a:ea typeface="NanumSquare Neo OTF Bold" pitchFamily="2" charset="-127"/>
                        <a:cs typeface="Times New Roman"/>
                      </a:endParaRPr>
                    </a:p>
                  </a:txBody>
                  <a:tcPr marL="0" marR="0" marT="0" marB="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Square Neo OTF Bold" pitchFamily="2" charset="-127"/>
                          <a:ea typeface="NanumSquare Neo OTF Bold" pitchFamily="2" charset="-127"/>
                          <a:cs typeface="Times New Roman"/>
                        </a:rPr>
                        <a:t>806</a:t>
                      </a:r>
                      <a:endParaRPr sz="1400" b="0" i="0" dirty="0">
                        <a:solidFill>
                          <a:schemeClr val="tx1"/>
                        </a:solidFill>
                        <a:latin typeface="NanumSquare Neo OTF Bold" pitchFamily="2" charset="-127"/>
                        <a:ea typeface="NanumSquare Neo OTF Bold" pitchFamily="2" charset="-127"/>
                        <a:cs typeface="Times New Roman"/>
                      </a:endParaRP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NanumSquare Neo OTF Bold" pitchFamily="2" charset="-127"/>
                          <a:ea typeface="NanumSquare Neo OTF Bold" pitchFamily="2" charset="-127"/>
                          <a:cs typeface="Times New Roman"/>
                        </a:rPr>
                        <a:t>800</a:t>
                      </a:r>
                      <a:endParaRPr sz="1400" b="0" i="0" dirty="0">
                        <a:solidFill>
                          <a:schemeClr val="tx1"/>
                        </a:solidFill>
                        <a:latin typeface="NanumSquare Neo OTF Bold" pitchFamily="2" charset="-127"/>
                        <a:ea typeface="NanumSquare Neo OTF Bold" pitchFamily="2" charset="-127"/>
                        <a:cs typeface="Times New Roman"/>
                      </a:endParaRPr>
                    </a:p>
                  </a:txBody>
                  <a:tcPr marL="0" marR="0" marT="0" marB="0"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695826"/>
                  </a:ext>
                </a:extLst>
              </a:tr>
            </a:tbl>
          </a:graphicData>
        </a:graphic>
      </p:graphicFrame>
      <p:sp>
        <p:nvSpPr>
          <p:cNvPr id="5" name="object 7">
            <a:extLst>
              <a:ext uri="{FF2B5EF4-FFF2-40B4-BE49-F238E27FC236}">
                <a16:creationId xmlns:a16="http://schemas.microsoft.com/office/drawing/2014/main" id="{63476C59-7C00-774F-1C85-169C309A78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20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1B30078-D407-DE86-B073-3F2071F1ECD0}"/>
              </a:ext>
            </a:extLst>
          </p:cNvPr>
          <p:cNvSpPr txBox="1">
            <a:spLocks/>
          </p:cNvSpPr>
          <p:nvPr/>
        </p:nvSpPr>
        <p:spPr>
          <a:xfrm>
            <a:off x="419300" y="7047670"/>
            <a:ext cx="1764030" cy="18160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defPPr>
              <a:defRPr kern="0"/>
            </a:defPPr>
            <a:lvl1pPr>
              <a:defRPr sz="900" b="1" i="0">
                <a:solidFill>
                  <a:srgbClr val="6D6E71"/>
                </a:solidFill>
                <a:latin typeface="Open Sans"/>
                <a:cs typeface="Open Sans"/>
              </a:defRPr>
            </a:lvl1pPr>
          </a:lstStyle>
          <a:p>
            <a:pPr marL="12700">
              <a:spcBef>
                <a:spcPts val="160"/>
              </a:spcBef>
            </a:pPr>
            <a:r>
              <a:rPr lang="en" spc="70" dirty="0">
                <a:solidFill>
                  <a:srgbClr val="414042"/>
                </a:solidFill>
              </a:rPr>
              <a:t>COMPANY</a:t>
            </a:r>
            <a:r>
              <a:rPr lang="en" spc="140" dirty="0">
                <a:solidFill>
                  <a:srgbClr val="414042"/>
                </a:solidFill>
              </a:rPr>
              <a:t>  </a:t>
            </a:r>
            <a:r>
              <a:rPr lang="en" spc="75" dirty="0"/>
              <a:t>PROJECT</a:t>
            </a:r>
            <a:r>
              <a:rPr lang="en" spc="195" dirty="0"/>
              <a:t> </a:t>
            </a:r>
            <a:r>
              <a:rPr lang="en" spc="45" dirty="0"/>
              <a:t>NAME </a:t>
            </a:r>
          </a:p>
        </p:txBody>
      </p:sp>
      <p:sp>
        <p:nvSpPr>
          <p:cNvPr id="3" name="object 12">
            <a:extLst>
              <a:ext uri="{FF2B5EF4-FFF2-40B4-BE49-F238E27FC236}">
                <a16:creationId xmlns:a16="http://schemas.microsoft.com/office/drawing/2014/main" id="{A94D8BB3-F97C-F08E-57DE-B0735E045275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5062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모델링</a:t>
            </a:r>
            <a:endParaRPr lang="ko-KR" altLang="en-US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0DD820C0-341E-9325-764C-5CD57F93C3C6}"/>
              </a:ext>
            </a:extLst>
          </p:cNvPr>
          <p:cNvSpPr txBox="1">
            <a:spLocks/>
          </p:cNvSpPr>
          <p:nvPr/>
        </p:nvSpPr>
        <p:spPr>
          <a:xfrm>
            <a:off x="409587" y="1192308"/>
            <a:ext cx="50622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24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모델 튜닝 </a:t>
            </a:r>
            <a:endParaRPr lang="ko-KR" altLang="en-US" sz="24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18632B-9168-999B-8C0A-E9A65F96C683}"/>
              </a:ext>
            </a:extLst>
          </p:cNvPr>
          <p:cNvSpPr/>
          <p:nvPr/>
        </p:nvSpPr>
        <p:spPr>
          <a:xfrm>
            <a:off x="-7516" y="-28575"/>
            <a:ext cx="2438400" cy="7552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FBD34F47-BE00-49F5-4E3D-B525E25EFF8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072284" y="7229279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21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9BF38387-C8CE-FFA2-38C1-BAFAEBB12355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5062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모델링</a:t>
            </a:r>
            <a:endParaRPr lang="ko-KR" altLang="en-US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88FAFF34-5636-DE4F-3772-F1AEBFC8BD51}"/>
              </a:ext>
            </a:extLst>
          </p:cNvPr>
          <p:cNvSpPr txBox="1">
            <a:spLocks/>
          </p:cNvSpPr>
          <p:nvPr/>
        </p:nvSpPr>
        <p:spPr>
          <a:xfrm>
            <a:off x="409587" y="1192308"/>
            <a:ext cx="50622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24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모델 튜닝 </a:t>
            </a:r>
            <a:endParaRPr lang="ko-KR" altLang="en-US" sz="24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pic>
        <p:nvPicPr>
          <p:cNvPr id="11" name="그림 10" descr="텍스트, 그래프, 라인, 스크린샷이(가) 표시된 사진">
            <a:extLst>
              <a:ext uri="{FF2B5EF4-FFF2-40B4-BE49-F238E27FC236}">
                <a16:creationId xmlns:a16="http://schemas.microsoft.com/office/drawing/2014/main" id="{B1583E7E-7BF2-CFB7-F343-35851D81EE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123825"/>
            <a:ext cx="6553200" cy="2457450"/>
          </a:xfrm>
          <a:prstGeom prst="rect">
            <a:avLst/>
          </a:prstGeom>
        </p:spPr>
      </p:pic>
      <p:pic>
        <p:nvPicPr>
          <p:cNvPr id="13" name="그림 12" descr="텍스트, 스크린샷, 라인, 그래프이(가) 표시된 사진">
            <a:extLst>
              <a:ext uri="{FF2B5EF4-FFF2-40B4-BE49-F238E27FC236}">
                <a16:creationId xmlns:a16="http://schemas.microsoft.com/office/drawing/2014/main" id="{924AE961-F9E9-FE08-AEB0-21557D3096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46" y="2676064"/>
            <a:ext cx="6545768" cy="2305512"/>
          </a:xfrm>
          <a:prstGeom prst="rect">
            <a:avLst/>
          </a:prstGeom>
        </p:spPr>
      </p:pic>
      <p:pic>
        <p:nvPicPr>
          <p:cNvPr id="20" name="그림 19" descr="텍스트, 라인, 스크린샷, 그래프이(가) 표시된 사진">
            <a:extLst>
              <a:ext uri="{FF2B5EF4-FFF2-40B4-BE49-F238E27FC236}">
                <a16:creationId xmlns:a16="http://schemas.microsoft.com/office/drawing/2014/main" id="{193156B0-A04F-D1F7-808E-E85F36C665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46" y="5047317"/>
            <a:ext cx="6553200" cy="233417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C6AA837E-B947-4611-5261-9E9605F9D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5916" y="885825"/>
            <a:ext cx="5486400" cy="54864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2C2608BF-84F4-2D5D-4EC6-B9D3C0CC1448}"/>
              </a:ext>
            </a:extLst>
          </p:cNvPr>
          <p:cNvSpPr txBox="1">
            <a:spLocks/>
          </p:cNvSpPr>
          <p:nvPr/>
        </p:nvSpPr>
        <p:spPr>
          <a:xfrm>
            <a:off x="1445528" y="1875759"/>
            <a:ext cx="7870471" cy="2439066"/>
          </a:xfrm>
          <a:prstGeom prst="rect">
            <a:avLst/>
          </a:prstGeom>
        </p:spPr>
        <p:txBody>
          <a:bodyPr vert="horz" wrap="square" lIns="0" tIns="635" rIns="0" bIns="0" rtlCol="0" anchor="ctr" anchorCtr="0">
            <a:noAutofit/>
          </a:bodyPr>
          <a:lstStyle>
            <a:lvl1pPr>
              <a:defRPr sz="3000" b="1" i="0">
                <a:solidFill>
                  <a:srgbClr val="231F20"/>
                </a:solidFill>
                <a:latin typeface="OpenSans-ExtraBold"/>
                <a:ea typeface="+mj-ea"/>
                <a:cs typeface="OpenSans-ExtraBold"/>
              </a:defRPr>
            </a:lvl1pPr>
          </a:lstStyle>
          <a:p>
            <a:pPr marL="12700" marR="5080" algn="ctr">
              <a:lnSpc>
                <a:spcPct val="120000"/>
              </a:lnSpc>
              <a:spcBef>
                <a:spcPts val="100"/>
              </a:spcBef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Bold" pitchFamily="2" charset="-127"/>
                <a:ea typeface="NanumSquare Neo OTF Bold" pitchFamily="2" charset="-127"/>
              </a:rPr>
              <a:t>결과</a:t>
            </a:r>
            <a:endParaRPr lang="en" sz="4000" dirty="0">
              <a:solidFill>
                <a:schemeClr val="tx1">
                  <a:lumMod val="75000"/>
                  <a:lumOff val="25000"/>
                </a:schemeClr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5732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8C92CC-A971-356F-F1DF-A07D43030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23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38EFA8C1-9654-09D0-9623-F6D92E9F4B30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5062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결과 </a:t>
            </a:r>
            <a:endParaRPr lang="ko-KR" altLang="en-US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0560FB19-9AB7-CA0C-271E-598335DB2EE7}"/>
              </a:ext>
            </a:extLst>
          </p:cNvPr>
          <p:cNvSpPr txBox="1">
            <a:spLocks/>
          </p:cNvSpPr>
          <p:nvPr/>
        </p:nvSpPr>
        <p:spPr>
          <a:xfrm>
            <a:off x="409587" y="1192308"/>
            <a:ext cx="50622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24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모델 성능 </a:t>
            </a:r>
            <a:r>
              <a:rPr lang="en-US" altLang="ko-KR" sz="24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good (</a:t>
            </a:r>
            <a:r>
              <a:rPr lang="ko-KR" altLang="en-US" sz="24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영상을 클릭하세요</a:t>
            </a:r>
            <a:r>
              <a:rPr lang="en-US" altLang="ko-KR" sz="24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.)</a:t>
            </a:r>
            <a:r>
              <a:rPr lang="ko-KR" altLang="en-US" sz="24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endParaRPr lang="ko-KR" altLang="en-US" sz="24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pic>
        <p:nvPicPr>
          <p:cNvPr id="2" name="02_pocket_30 good">
            <a:hlinkClick r:id="" action="ppaction://media"/>
            <a:extLst>
              <a:ext uri="{FF2B5EF4-FFF2-40B4-BE49-F238E27FC236}">
                <a16:creationId xmlns:a16="http://schemas.microsoft.com/office/drawing/2014/main" id="{F4B54C6E-B5DC-CB69-825F-3CCD1483CD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5100" y="1985450"/>
            <a:ext cx="5062220" cy="5062220"/>
          </a:xfrm>
          <a:prstGeom prst="rect">
            <a:avLst/>
          </a:prstGeom>
        </p:spPr>
      </p:pic>
      <p:pic>
        <p:nvPicPr>
          <p:cNvPr id="3" name="09_pocket_30 good">
            <a:hlinkClick r:id="" action="ppaction://media"/>
            <a:extLst>
              <a:ext uri="{FF2B5EF4-FFF2-40B4-BE49-F238E27FC236}">
                <a16:creationId xmlns:a16="http://schemas.microsoft.com/office/drawing/2014/main" id="{0DC38320-29D5-5038-5D16-F6928A595A4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66082" y="1985452"/>
            <a:ext cx="5062218" cy="506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1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8C92CC-A971-356F-F1DF-A07D43030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24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38EFA8C1-9654-09D0-9623-F6D92E9F4B30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5062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결과 </a:t>
            </a:r>
            <a:endParaRPr lang="ko-KR" altLang="en-US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0560FB19-9AB7-CA0C-271E-598335DB2EE7}"/>
              </a:ext>
            </a:extLst>
          </p:cNvPr>
          <p:cNvSpPr txBox="1">
            <a:spLocks/>
          </p:cNvSpPr>
          <p:nvPr/>
        </p:nvSpPr>
        <p:spPr>
          <a:xfrm>
            <a:off x="409587" y="1192308"/>
            <a:ext cx="50622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sz="24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모델 성능 </a:t>
            </a:r>
            <a:r>
              <a:rPr lang="en-US" altLang="ko-KR" sz="24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bad (</a:t>
            </a:r>
            <a:r>
              <a:rPr lang="ko-KR" altLang="en-US" sz="24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영상을 클릭하세요</a:t>
            </a:r>
            <a:r>
              <a:rPr lang="en-US" altLang="ko-KR" sz="24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.)</a:t>
            </a:r>
            <a:r>
              <a:rPr lang="ko-KR" altLang="en-US" sz="2400" b="0" spc="-55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endParaRPr lang="ko-KR" altLang="en-US" sz="24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pic>
        <p:nvPicPr>
          <p:cNvPr id="2" name="03_normal_30">
            <a:hlinkClick r:id="" action="ppaction://media"/>
            <a:extLst>
              <a:ext uri="{FF2B5EF4-FFF2-40B4-BE49-F238E27FC236}">
                <a16:creationId xmlns:a16="http://schemas.microsoft.com/office/drawing/2014/main" id="{E98567F9-F672-32F0-E1A8-25928F09DA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5803" y="1800225"/>
            <a:ext cx="5105400" cy="5180891"/>
          </a:xfrm>
          <a:prstGeom prst="rect">
            <a:avLst/>
          </a:prstGeom>
        </p:spPr>
      </p:pic>
      <p:pic>
        <p:nvPicPr>
          <p:cNvPr id="3" name="11_pocket_30">
            <a:hlinkClick r:id="" action="ppaction://media"/>
            <a:extLst>
              <a:ext uri="{FF2B5EF4-FFF2-40B4-BE49-F238E27FC236}">
                <a16:creationId xmlns:a16="http://schemas.microsoft.com/office/drawing/2014/main" id="{719EB107-A4E1-2564-7C7E-2771C45FFB3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75300" y="1800225"/>
            <a:ext cx="4876091" cy="518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1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C6AA837E-B947-4611-5261-9E9605F9D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5916" y="885825"/>
            <a:ext cx="5486400" cy="54864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2C2608BF-84F4-2D5D-4EC6-B9D3C0CC1448}"/>
              </a:ext>
            </a:extLst>
          </p:cNvPr>
          <p:cNvSpPr txBox="1">
            <a:spLocks/>
          </p:cNvSpPr>
          <p:nvPr/>
        </p:nvSpPr>
        <p:spPr>
          <a:xfrm>
            <a:off x="1445528" y="1875759"/>
            <a:ext cx="7870471" cy="2439066"/>
          </a:xfrm>
          <a:prstGeom prst="rect">
            <a:avLst/>
          </a:prstGeom>
        </p:spPr>
        <p:txBody>
          <a:bodyPr vert="horz" wrap="square" lIns="0" tIns="635" rIns="0" bIns="0" rtlCol="0" anchor="ctr" anchorCtr="0">
            <a:noAutofit/>
          </a:bodyPr>
          <a:lstStyle>
            <a:lvl1pPr>
              <a:defRPr sz="3000" b="1" i="0">
                <a:solidFill>
                  <a:srgbClr val="231F20"/>
                </a:solidFill>
                <a:latin typeface="OpenSans-ExtraBold"/>
                <a:ea typeface="+mj-ea"/>
                <a:cs typeface="OpenSans-ExtraBold"/>
              </a:defRPr>
            </a:lvl1pPr>
          </a:lstStyle>
          <a:p>
            <a:pPr marL="12700" marR="5080" algn="ctr">
              <a:lnSpc>
                <a:spcPct val="120000"/>
              </a:lnSpc>
              <a:spcBef>
                <a:spcPts val="100"/>
              </a:spcBef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Bold" pitchFamily="2" charset="-127"/>
                <a:ea typeface="NanumSquare Neo OTF Bold" pitchFamily="2" charset="-127"/>
              </a:rPr>
              <a:t>개선방향</a:t>
            </a:r>
            <a:endParaRPr lang="en" sz="4000" dirty="0">
              <a:solidFill>
                <a:schemeClr val="tx1">
                  <a:lumMod val="75000"/>
                  <a:lumOff val="25000"/>
                </a:schemeClr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552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7">
            <a:extLst>
              <a:ext uri="{FF2B5EF4-FFF2-40B4-BE49-F238E27FC236}">
                <a16:creationId xmlns:a16="http://schemas.microsoft.com/office/drawing/2014/main" id="{E3321073-8AC2-6B11-4C4C-E41E825F648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26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BE5D379-AD47-5A52-9464-75245494D3C0}"/>
              </a:ext>
            </a:extLst>
          </p:cNvPr>
          <p:cNvSpPr txBox="1">
            <a:spLocks/>
          </p:cNvSpPr>
          <p:nvPr/>
        </p:nvSpPr>
        <p:spPr>
          <a:xfrm>
            <a:off x="419300" y="7047670"/>
            <a:ext cx="1764030" cy="18160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defPPr>
              <a:defRPr kern="0"/>
            </a:defPPr>
            <a:lvl1pPr>
              <a:defRPr sz="900" b="1" i="0">
                <a:solidFill>
                  <a:srgbClr val="6D6E71"/>
                </a:solidFill>
                <a:latin typeface="Open Sans"/>
                <a:cs typeface="Open Sans"/>
              </a:defRPr>
            </a:lvl1pPr>
          </a:lstStyle>
          <a:p>
            <a:pPr marL="12700">
              <a:spcBef>
                <a:spcPts val="160"/>
              </a:spcBef>
            </a:pPr>
            <a:r>
              <a:rPr lang="en" spc="70" dirty="0">
                <a:solidFill>
                  <a:srgbClr val="414042"/>
                </a:solidFill>
              </a:rPr>
              <a:t>COMPANY</a:t>
            </a:r>
            <a:r>
              <a:rPr lang="en" spc="140" dirty="0">
                <a:solidFill>
                  <a:srgbClr val="414042"/>
                </a:solidFill>
              </a:rPr>
              <a:t>  </a:t>
            </a:r>
            <a:r>
              <a:rPr lang="en" spc="75" dirty="0"/>
              <a:t>PROJECT</a:t>
            </a:r>
            <a:r>
              <a:rPr lang="en" spc="195" dirty="0"/>
              <a:t> </a:t>
            </a:r>
            <a:r>
              <a:rPr lang="en" spc="45" dirty="0"/>
              <a:t>NAME </a:t>
            </a: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22F9D7C7-6515-5918-B5B8-36DE7CBB25C8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5062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모델 학습 중 발생한 이슈</a:t>
            </a:r>
            <a:endParaRPr lang="ko-KR" altLang="en-US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8" name="object 54">
            <a:extLst>
              <a:ext uri="{FF2B5EF4-FFF2-40B4-BE49-F238E27FC236}">
                <a16:creationId xmlns:a16="http://schemas.microsoft.com/office/drawing/2014/main" id="{0504A440-A109-C602-517C-CA5AE07A3163}"/>
              </a:ext>
            </a:extLst>
          </p:cNvPr>
          <p:cNvSpPr txBox="1"/>
          <p:nvPr/>
        </p:nvSpPr>
        <p:spPr>
          <a:xfrm>
            <a:off x="485140" y="4727346"/>
            <a:ext cx="18135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학습 데이터 한계</a:t>
            </a:r>
            <a:endParaRPr lang="ko-KR" altLang="en-US" sz="1400" dirty="0">
              <a:solidFill>
                <a:schemeClr val="tx1"/>
              </a:solidFill>
              <a:effectLst/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9" name="object 55">
            <a:extLst>
              <a:ext uri="{FF2B5EF4-FFF2-40B4-BE49-F238E27FC236}">
                <a16:creationId xmlns:a16="http://schemas.microsoft.com/office/drawing/2014/main" id="{CE01C541-E85F-8A23-AAFD-4AAEBE9AD4CD}"/>
              </a:ext>
            </a:extLst>
          </p:cNvPr>
          <p:cNvSpPr txBox="1"/>
          <p:nvPr/>
        </p:nvSpPr>
        <p:spPr>
          <a:xfrm>
            <a:off x="317500" y="5457825"/>
            <a:ext cx="2205990" cy="11519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AI-Hub</a:t>
            </a:r>
            <a:r>
              <a:rPr lang="ko-KR" altLang="en-US" sz="12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의 비정상 케이스 영상은 물건을 잡는 즉시 훔치는 행동을 하여 물건을 집어서 보다가 놓는 행위를 훔치는 행위로 학습할 수밖에 없음</a:t>
            </a:r>
            <a:endParaRPr sz="12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</p:txBody>
      </p:sp>
      <p:sp>
        <p:nvSpPr>
          <p:cNvPr id="16" name="object 54">
            <a:extLst>
              <a:ext uri="{FF2B5EF4-FFF2-40B4-BE49-F238E27FC236}">
                <a16:creationId xmlns:a16="http://schemas.microsoft.com/office/drawing/2014/main" id="{0B57A5EF-80EC-0E06-FFA7-302DA064DEE2}"/>
              </a:ext>
            </a:extLst>
          </p:cNvPr>
          <p:cNvSpPr txBox="1"/>
          <p:nvPr/>
        </p:nvSpPr>
        <p:spPr>
          <a:xfrm>
            <a:off x="3129737" y="4619625"/>
            <a:ext cx="18135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effectLst/>
                <a:latin typeface="NanumSquare Neo OTF ExtraBold" pitchFamily="2" charset="-127"/>
                <a:ea typeface="NanumSquare Neo OTF ExtraBold" pitchFamily="2" charset="-127"/>
              </a:rPr>
              <a:t>Yolov5 </a:t>
            </a:r>
            <a:r>
              <a:rPr lang="ko-KR" altLang="en-US" sz="1400" dirty="0">
                <a:solidFill>
                  <a:schemeClr val="tx1"/>
                </a:solidFill>
                <a:effectLst/>
                <a:latin typeface="NanumSquare Neo OTF ExtraBold" pitchFamily="2" charset="-127"/>
                <a:ea typeface="NanumSquare Neo OTF ExtraBold" pitchFamily="2" charset="-127"/>
              </a:rPr>
              <a:t>객체 탐지 오류</a:t>
            </a:r>
          </a:p>
        </p:txBody>
      </p:sp>
      <p:sp>
        <p:nvSpPr>
          <p:cNvPr id="17" name="object 55">
            <a:extLst>
              <a:ext uri="{FF2B5EF4-FFF2-40B4-BE49-F238E27FC236}">
                <a16:creationId xmlns:a16="http://schemas.microsoft.com/office/drawing/2014/main" id="{FFCB7AE9-F2CD-C8B9-730E-AEB46E548DBF}"/>
              </a:ext>
            </a:extLst>
          </p:cNvPr>
          <p:cNvSpPr txBox="1"/>
          <p:nvPr/>
        </p:nvSpPr>
        <p:spPr>
          <a:xfrm>
            <a:off x="2977248" y="5457825"/>
            <a:ext cx="2064652" cy="11519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영상 내에서 사람의 다리가 보이지 않는 경우 </a:t>
            </a:r>
            <a:r>
              <a:rPr lang="en-US" altLang="ko-KR" sz="1200" dirty="0" err="1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Mediapipe</a:t>
            </a:r>
            <a:r>
              <a:rPr lang="en-US" altLang="ko-KR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의 랜드마크가 다리부분을 임의로 처리하게 되는데 이때 탐지 성능이 저하됨</a:t>
            </a:r>
          </a:p>
        </p:txBody>
      </p:sp>
      <p:sp>
        <p:nvSpPr>
          <p:cNvPr id="25" name="object 54">
            <a:extLst>
              <a:ext uri="{FF2B5EF4-FFF2-40B4-BE49-F238E27FC236}">
                <a16:creationId xmlns:a16="http://schemas.microsoft.com/office/drawing/2014/main" id="{AF0A98CF-2129-93A4-D541-9BC8133C46D5}"/>
              </a:ext>
            </a:extLst>
          </p:cNvPr>
          <p:cNvSpPr txBox="1"/>
          <p:nvPr/>
        </p:nvSpPr>
        <p:spPr>
          <a:xfrm>
            <a:off x="5666740" y="4727346"/>
            <a:ext cx="18135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모델의 </a:t>
            </a:r>
            <a:r>
              <a:rPr lang="en-US" altLang="ko-KR" sz="14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acc </a:t>
            </a:r>
            <a:r>
              <a:rPr lang="ko-KR" altLang="en-US" sz="140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평가 </a:t>
            </a:r>
            <a:endParaRPr lang="ko-KR" altLang="en-US" sz="1400" dirty="0">
              <a:solidFill>
                <a:schemeClr val="tx1"/>
              </a:solidFill>
              <a:effectLst/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27" name="object 54">
            <a:extLst>
              <a:ext uri="{FF2B5EF4-FFF2-40B4-BE49-F238E27FC236}">
                <a16:creationId xmlns:a16="http://schemas.microsoft.com/office/drawing/2014/main" id="{24AF13EA-615D-E0E0-E02B-5B155C6E61B4}"/>
              </a:ext>
            </a:extLst>
          </p:cNvPr>
          <p:cNvSpPr txBox="1"/>
          <p:nvPr/>
        </p:nvSpPr>
        <p:spPr>
          <a:xfrm>
            <a:off x="8333740" y="4619625"/>
            <a:ext cx="18135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effectLst/>
                <a:latin typeface="NanumSquare Neo OTF ExtraBold" pitchFamily="2" charset="-127"/>
                <a:ea typeface="NanumSquare Neo OTF ExtraBold" pitchFamily="2" charset="-127"/>
              </a:rPr>
              <a:t>최적의 </a:t>
            </a:r>
            <a:r>
              <a:rPr lang="en-US" altLang="ko-KR" sz="1400" dirty="0">
                <a:solidFill>
                  <a:schemeClr val="tx1"/>
                </a:solidFill>
                <a:effectLst/>
                <a:latin typeface="NanumSquare Neo OTF ExtraBold" pitchFamily="2" charset="-127"/>
                <a:ea typeface="NanumSquare Neo OTF ExtraBold" pitchFamily="2" charset="-127"/>
              </a:rPr>
              <a:t>epoch</a:t>
            </a:r>
            <a:r>
              <a:rPr lang="ko-KR" altLang="en-US" sz="1400" dirty="0">
                <a:solidFill>
                  <a:schemeClr val="tx1"/>
                </a:solidFill>
                <a:effectLst/>
                <a:latin typeface="NanumSquare Neo OTF ExtraBold" pitchFamily="2" charset="-127"/>
                <a:ea typeface="NanumSquare Neo OTF ExtraBold" pitchFamily="2" charset="-127"/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  <a:effectLst/>
                <a:latin typeface="NanumSquare Neo OTF ExtraBold" pitchFamily="2" charset="-127"/>
                <a:ea typeface="NanumSquare Neo OTF ExtraBold" pitchFamily="2" charset="-127"/>
              </a:rPr>
              <a:t>batch size </a:t>
            </a:r>
            <a:endParaRPr lang="ko-KR" altLang="en-US" sz="1400" dirty="0">
              <a:solidFill>
                <a:schemeClr val="tx1"/>
              </a:solidFill>
              <a:effectLst/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28" name="object 55">
            <a:extLst>
              <a:ext uri="{FF2B5EF4-FFF2-40B4-BE49-F238E27FC236}">
                <a16:creationId xmlns:a16="http://schemas.microsoft.com/office/drawing/2014/main" id="{E612C8C8-2CBF-58E1-A123-C12C99F18513}"/>
              </a:ext>
            </a:extLst>
          </p:cNvPr>
          <p:cNvSpPr txBox="1"/>
          <p:nvPr/>
        </p:nvSpPr>
        <p:spPr>
          <a:xfrm>
            <a:off x="8116341" y="5457825"/>
            <a:ext cx="2205990" cy="472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모델 성능 개선을 위한</a:t>
            </a:r>
            <a:endParaRPr lang="en-US" altLang="ko-KR" sz="12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en-US" altLang="ko-KR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Epoch</a:t>
            </a:r>
            <a:r>
              <a:rPr lang="ko-KR" altLang="en-US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batch size </a:t>
            </a:r>
            <a:r>
              <a:rPr lang="ko-KR" altLang="en-US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고민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586CCF-FFF9-C78C-FBD2-76A4775BAFBD}"/>
              </a:ext>
            </a:extLst>
          </p:cNvPr>
          <p:cNvGrpSpPr/>
          <p:nvPr/>
        </p:nvGrpSpPr>
        <p:grpSpPr>
          <a:xfrm>
            <a:off x="546100" y="2481851"/>
            <a:ext cx="1800225" cy="1800225"/>
            <a:chOff x="693000" y="2481851"/>
            <a:chExt cx="1800225" cy="1800225"/>
          </a:xfrm>
        </p:grpSpPr>
        <p:sp>
          <p:nvSpPr>
            <p:cNvPr id="2" name="object 2"/>
            <p:cNvSpPr/>
            <p:nvPr/>
          </p:nvSpPr>
          <p:spPr>
            <a:xfrm>
              <a:off x="693000" y="2481851"/>
              <a:ext cx="1800225" cy="1800225"/>
            </a:xfrm>
            <a:custGeom>
              <a:avLst/>
              <a:gdLst/>
              <a:ahLst/>
              <a:cxnLst/>
              <a:rect l="l" t="t" r="r" b="b"/>
              <a:pathLst>
                <a:path w="1800225" h="1800225">
                  <a:moveTo>
                    <a:pt x="899998" y="0"/>
                  </a:moveTo>
                  <a:lnTo>
                    <a:pt x="852200" y="1247"/>
                  </a:lnTo>
                  <a:lnTo>
                    <a:pt x="805052" y="4948"/>
                  </a:lnTo>
                  <a:lnTo>
                    <a:pt x="758616" y="11041"/>
                  </a:lnTo>
                  <a:lnTo>
                    <a:pt x="712954" y="19462"/>
                  </a:lnTo>
                  <a:lnTo>
                    <a:pt x="668129" y="30151"/>
                  </a:lnTo>
                  <a:lnTo>
                    <a:pt x="624202" y="43044"/>
                  </a:lnTo>
                  <a:lnTo>
                    <a:pt x="581236" y="58081"/>
                  </a:lnTo>
                  <a:lnTo>
                    <a:pt x="539292" y="75197"/>
                  </a:lnTo>
                  <a:lnTo>
                    <a:pt x="498434" y="94332"/>
                  </a:lnTo>
                  <a:lnTo>
                    <a:pt x="458724" y="115422"/>
                  </a:lnTo>
                  <a:lnTo>
                    <a:pt x="420223" y="138406"/>
                  </a:lnTo>
                  <a:lnTo>
                    <a:pt x="382993" y="163222"/>
                  </a:lnTo>
                  <a:lnTo>
                    <a:pt x="347098" y="189808"/>
                  </a:lnTo>
                  <a:lnTo>
                    <a:pt x="312599" y="218100"/>
                  </a:lnTo>
                  <a:lnTo>
                    <a:pt x="279558" y="248038"/>
                  </a:lnTo>
                  <a:lnTo>
                    <a:pt x="248038" y="279558"/>
                  </a:lnTo>
                  <a:lnTo>
                    <a:pt x="218100" y="312599"/>
                  </a:lnTo>
                  <a:lnTo>
                    <a:pt x="189808" y="347098"/>
                  </a:lnTo>
                  <a:lnTo>
                    <a:pt x="163222" y="382993"/>
                  </a:lnTo>
                  <a:lnTo>
                    <a:pt x="138406" y="420223"/>
                  </a:lnTo>
                  <a:lnTo>
                    <a:pt x="115422" y="458724"/>
                  </a:lnTo>
                  <a:lnTo>
                    <a:pt x="94332" y="498434"/>
                  </a:lnTo>
                  <a:lnTo>
                    <a:pt x="75197" y="539292"/>
                  </a:lnTo>
                  <a:lnTo>
                    <a:pt x="58081" y="581236"/>
                  </a:lnTo>
                  <a:lnTo>
                    <a:pt x="43044" y="624202"/>
                  </a:lnTo>
                  <a:lnTo>
                    <a:pt x="30151" y="668129"/>
                  </a:lnTo>
                  <a:lnTo>
                    <a:pt x="19462" y="712954"/>
                  </a:lnTo>
                  <a:lnTo>
                    <a:pt x="11041" y="758616"/>
                  </a:lnTo>
                  <a:lnTo>
                    <a:pt x="4948" y="805052"/>
                  </a:lnTo>
                  <a:lnTo>
                    <a:pt x="1247" y="852200"/>
                  </a:lnTo>
                  <a:lnTo>
                    <a:pt x="0" y="899998"/>
                  </a:lnTo>
                  <a:lnTo>
                    <a:pt x="1247" y="947795"/>
                  </a:lnTo>
                  <a:lnTo>
                    <a:pt x="4948" y="994943"/>
                  </a:lnTo>
                  <a:lnTo>
                    <a:pt x="11041" y="1041379"/>
                  </a:lnTo>
                  <a:lnTo>
                    <a:pt x="19462" y="1087041"/>
                  </a:lnTo>
                  <a:lnTo>
                    <a:pt x="30151" y="1131867"/>
                  </a:lnTo>
                  <a:lnTo>
                    <a:pt x="43044" y="1175794"/>
                  </a:lnTo>
                  <a:lnTo>
                    <a:pt x="58081" y="1218760"/>
                  </a:lnTo>
                  <a:lnTo>
                    <a:pt x="75197" y="1260703"/>
                  </a:lnTo>
                  <a:lnTo>
                    <a:pt x="94332" y="1301561"/>
                  </a:lnTo>
                  <a:lnTo>
                    <a:pt x="115422" y="1341272"/>
                  </a:lnTo>
                  <a:lnTo>
                    <a:pt x="138406" y="1379773"/>
                  </a:lnTo>
                  <a:lnTo>
                    <a:pt x="163222" y="1417002"/>
                  </a:lnTo>
                  <a:lnTo>
                    <a:pt x="189808" y="1452897"/>
                  </a:lnTo>
                  <a:lnTo>
                    <a:pt x="218100" y="1487397"/>
                  </a:lnTo>
                  <a:lnTo>
                    <a:pt x="248038" y="1520437"/>
                  </a:lnTo>
                  <a:lnTo>
                    <a:pt x="279558" y="1551958"/>
                  </a:lnTo>
                  <a:lnTo>
                    <a:pt x="312599" y="1581895"/>
                  </a:lnTo>
                  <a:lnTo>
                    <a:pt x="347098" y="1610188"/>
                  </a:lnTo>
                  <a:lnTo>
                    <a:pt x="382993" y="1636773"/>
                  </a:lnTo>
                  <a:lnTo>
                    <a:pt x="420223" y="1661589"/>
                  </a:lnTo>
                  <a:lnTo>
                    <a:pt x="458724" y="1684573"/>
                  </a:lnTo>
                  <a:lnTo>
                    <a:pt x="498434" y="1705664"/>
                  </a:lnTo>
                  <a:lnTo>
                    <a:pt x="539292" y="1724798"/>
                  </a:lnTo>
                  <a:lnTo>
                    <a:pt x="581236" y="1741915"/>
                  </a:lnTo>
                  <a:lnTo>
                    <a:pt x="624202" y="1756951"/>
                  </a:lnTo>
                  <a:lnTo>
                    <a:pt x="668129" y="1769844"/>
                  </a:lnTo>
                  <a:lnTo>
                    <a:pt x="712954" y="1780533"/>
                  </a:lnTo>
                  <a:lnTo>
                    <a:pt x="758616" y="1788955"/>
                  </a:lnTo>
                  <a:lnTo>
                    <a:pt x="805052" y="1795047"/>
                  </a:lnTo>
                  <a:lnTo>
                    <a:pt x="852200" y="1798748"/>
                  </a:lnTo>
                  <a:lnTo>
                    <a:pt x="899998" y="1799996"/>
                  </a:lnTo>
                  <a:lnTo>
                    <a:pt x="947795" y="1798748"/>
                  </a:lnTo>
                  <a:lnTo>
                    <a:pt x="994943" y="1795047"/>
                  </a:lnTo>
                  <a:lnTo>
                    <a:pt x="1041379" y="1788955"/>
                  </a:lnTo>
                  <a:lnTo>
                    <a:pt x="1087041" y="1780533"/>
                  </a:lnTo>
                  <a:lnTo>
                    <a:pt x="1131867" y="1769844"/>
                  </a:lnTo>
                  <a:lnTo>
                    <a:pt x="1175794" y="1756951"/>
                  </a:lnTo>
                  <a:lnTo>
                    <a:pt x="1218760" y="1741915"/>
                  </a:lnTo>
                  <a:lnTo>
                    <a:pt x="1260703" y="1724798"/>
                  </a:lnTo>
                  <a:lnTo>
                    <a:pt x="1301561" y="1705664"/>
                  </a:lnTo>
                  <a:lnTo>
                    <a:pt x="1341272" y="1684573"/>
                  </a:lnTo>
                  <a:lnTo>
                    <a:pt x="1379773" y="1661589"/>
                  </a:lnTo>
                  <a:lnTo>
                    <a:pt x="1417002" y="1636773"/>
                  </a:lnTo>
                  <a:lnTo>
                    <a:pt x="1452897" y="1610188"/>
                  </a:lnTo>
                  <a:lnTo>
                    <a:pt x="1487397" y="1581895"/>
                  </a:lnTo>
                  <a:lnTo>
                    <a:pt x="1520437" y="1551958"/>
                  </a:lnTo>
                  <a:lnTo>
                    <a:pt x="1551958" y="1520437"/>
                  </a:lnTo>
                  <a:lnTo>
                    <a:pt x="1581895" y="1487397"/>
                  </a:lnTo>
                  <a:lnTo>
                    <a:pt x="1610188" y="1452897"/>
                  </a:lnTo>
                  <a:lnTo>
                    <a:pt x="1636773" y="1417002"/>
                  </a:lnTo>
                  <a:lnTo>
                    <a:pt x="1661589" y="1379773"/>
                  </a:lnTo>
                  <a:lnTo>
                    <a:pt x="1684573" y="1341272"/>
                  </a:lnTo>
                  <a:lnTo>
                    <a:pt x="1705664" y="1301561"/>
                  </a:lnTo>
                  <a:lnTo>
                    <a:pt x="1724798" y="1260703"/>
                  </a:lnTo>
                  <a:lnTo>
                    <a:pt x="1741915" y="1218760"/>
                  </a:lnTo>
                  <a:lnTo>
                    <a:pt x="1756951" y="1175794"/>
                  </a:lnTo>
                  <a:lnTo>
                    <a:pt x="1769844" y="1131867"/>
                  </a:lnTo>
                  <a:lnTo>
                    <a:pt x="1780533" y="1087041"/>
                  </a:lnTo>
                  <a:lnTo>
                    <a:pt x="1788955" y="1041379"/>
                  </a:lnTo>
                  <a:lnTo>
                    <a:pt x="1795047" y="994943"/>
                  </a:lnTo>
                  <a:lnTo>
                    <a:pt x="1798748" y="947795"/>
                  </a:lnTo>
                  <a:lnTo>
                    <a:pt x="1799996" y="899998"/>
                  </a:lnTo>
                  <a:lnTo>
                    <a:pt x="1798748" y="852200"/>
                  </a:lnTo>
                  <a:lnTo>
                    <a:pt x="1795047" y="805052"/>
                  </a:lnTo>
                  <a:lnTo>
                    <a:pt x="1788955" y="758616"/>
                  </a:lnTo>
                  <a:lnTo>
                    <a:pt x="1780533" y="712954"/>
                  </a:lnTo>
                  <a:lnTo>
                    <a:pt x="1769844" y="668129"/>
                  </a:lnTo>
                  <a:lnTo>
                    <a:pt x="1756951" y="624202"/>
                  </a:lnTo>
                  <a:lnTo>
                    <a:pt x="1741915" y="581236"/>
                  </a:lnTo>
                  <a:lnTo>
                    <a:pt x="1724798" y="539292"/>
                  </a:lnTo>
                  <a:lnTo>
                    <a:pt x="1705664" y="498434"/>
                  </a:lnTo>
                  <a:lnTo>
                    <a:pt x="1684573" y="458724"/>
                  </a:lnTo>
                  <a:lnTo>
                    <a:pt x="1661589" y="420223"/>
                  </a:lnTo>
                  <a:lnTo>
                    <a:pt x="1636773" y="382993"/>
                  </a:lnTo>
                  <a:lnTo>
                    <a:pt x="1610188" y="347098"/>
                  </a:lnTo>
                  <a:lnTo>
                    <a:pt x="1581895" y="312599"/>
                  </a:lnTo>
                  <a:lnTo>
                    <a:pt x="1551958" y="279558"/>
                  </a:lnTo>
                  <a:lnTo>
                    <a:pt x="1520437" y="248038"/>
                  </a:lnTo>
                  <a:lnTo>
                    <a:pt x="1487397" y="218100"/>
                  </a:lnTo>
                  <a:lnTo>
                    <a:pt x="1452897" y="189808"/>
                  </a:lnTo>
                  <a:lnTo>
                    <a:pt x="1417002" y="163222"/>
                  </a:lnTo>
                  <a:lnTo>
                    <a:pt x="1379773" y="138406"/>
                  </a:lnTo>
                  <a:lnTo>
                    <a:pt x="1341272" y="115422"/>
                  </a:lnTo>
                  <a:lnTo>
                    <a:pt x="1301561" y="94332"/>
                  </a:lnTo>
                  <a:lnTo>
                    <a:pt x="1260703" y="75197"/>
                  </a:lnTo>
                  <a:lnTo>
                    <a:pt x="1218760" y="58081"/>
                  </a:lnTo>
                  <a:lnTo>
                    <a:pt x="1175794" y="43044"/>
                  </a:lnTo>
                  <a:lnTo>
                    <a:pt x="1131867" y="30151"/>
                  </a:lnTo>
                  <a:lnTo>
                    <a:pt x="1087041" y="19462"/>
                  </a:lnTo>
                  <a:lnTo>
                    <a:pt x="1041379" y="11041"/>
                  </a:lnTo>
                  <a:lnTo>
                    <a:pt x="994943" y="4948"/>
                  </a:lnTo>
                  <a:lnTo>
                    <a:pt x="947795" y="1247"/>
                  </a:lnTo>
                  <a:lnTo>
                    <a:pt x="89999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970581D-FECB-71AA-39A1-A26F99C6A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500" y="2867025"/>
              <a:ext cx="1015833" cy="1015833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CDF767-A9A2-0957-2BC5-649992141A29}"/>
              </a:ext>
            </a:extLst>
          </p:cNvPr>
          <p:cNvGrpSpPr/>
          <p:nvPr/>
        </p:nvGrpSpPr>
        <p:grpSpPr>
          <a:xfrm>
            <a:off x="3134522" y="2496307"/>
            <a:ext cx="1800225" cy="1800225"/>
            <a:chOff x="3281422" y="2496307"/>
            <a:chExt cx="1800225" cy="1800225"/>
          </a:xfrm>
        </p:grpSpPr>
        <p:sp>
          <p:nvSpPr>
            <p:cNvPr id="10" name="object 2">
              <a:extLst>
                <a:ext uri="{FF2B5EF4-FFF2-40B4-BE49-F238E27FC236}">
                  <a16:creationId xmlns:a16="http://schemas.microsoft.com/office/drawing/2014/main" id="{8C21658E-48F0-56F5-D507-524A60F67DCD}"/>
                </a:ext>
              </a:extLst>
            </p:cNvPr>
            <p:cNvSpPr/>
            <p:nvPr/>
          </p:nvSpPr>
          <p:spPr>
            <a:xfrm>
              <a:off x="3281422" y="2496307"/>
              <a:ext cx="1800225" cy="1800225"/>
            </a:xfrm>
            <a:custGeom>
              <a:avLst/>
              <a:gdLst/>
              <a:ahLst/>
              <a:cxnLst/>
              <a:rect l="l" t="t" r="r" b="b"/>
              <a:pathLst>
                <a:path w="1800225" h="1800225">
                  <a:moveTo>
                    <a:pt x="899998" y="0"/>
                  </a:moveTo>
                  <a:lnTo>
                    <a:pt x="852200" y="1247"/>
                  </a:lnTo>
                  <a:lnTo>
                    <a:pt x="805052" y="4948"/>
                  </a:lnTo>
                  <a:lnTo>
                    <a:pt x="758616" y="11041"/>
                  </a:lnTo>
                  <a:lnTo>
                    <a:pt x="712954" y="19462"/>
                  </a:lnTo>
                  <a:lnTo>
                    <a:pt x="668129" y="30151"/>
                  </a:lnTo>
                  <a:lnTo>
                    <a:pt x="624202" y="43044"/>
                  </a:lnTo>
                  <a:lnTo>
                    <a:pt x="581236" y="58081"/>
                  </a:lnTo>
                  <a:lnTo>
                    <a:pt x="539292" y="75197"/>
                  </a:lnTo>
                  <a:lnTo>
                    <a:pt x="498434" y="94332"/>
                  </a:lnTo>
                  <a:lnTo>
                    <a:pt x="458724" y="115422"/>
                  </a:lnTo>
                  <a:lnTo>
                    <a:pt x="420223" y="138406"/>
                  </a:lnTo>
                  <a:lnTo>
                    <a:pt x="382993" y="163222"/>
                  </a:lnTo>
                  <a:lnTo>
                    <a:pt x="347098" y="189808"/>
                  </a:lnTo>
                  <a:lnTo>
                    <a:pt x="312599" y="218100"/>
                  </a:lnTo>
                  <a:lnTo>
                    <a:pt x="279558" y="248038"/>
                  </a:lnTo>
                  <a:lnTo>
                    <a:pt x="248038" y="279558"/>
                  </a:lnTo>
                  <a:lnTo>
                    <a:pt x="218100" y="312599"/>
                  </a:lnTo>
                  <a:lnTo>
                    <a:pt x="189808" y="347098"/>
                  </a:lnTo>
                  <a:lnTo>
                    <a:pt x="163222" y="382993"/>
                  </a:lnTo>
                  <a:lnTo>
                    <a:pt x="138406" y="420223"/>
                  </a:lnTo>
                  <a:lnTo>
                    <a:pt x="115422" y="458724"/>
                  </a:lnTo>
                  <a:lnTo>
                    <a:pt x="94332" y="498434"/>
                  </a:lnTo>
                  <a:lnTo>
                    <a:pt x="75197" y="539292"/>
                  </a:lnTo>
                  <a:lnTo>
                    <a:pt x="58081" y="581236"/>
                  </a:lnTo>
                  <a:lnTo>
                    <a:pt x="43044" y="624202"/>
                  </a:lnTo>
                  <a:lnTo>
                    <a:pt x="30151" y="668129"/>
                  </a:lnTo>
                  <a:lnTo>
                    <a:pt x="19462" y="712954"/>
                  </a:lnTo>
                  <a:lnTo>
                    <a:pt x="11041" y="758616"/>
                  </a:lnTo>
                  <a:lnTo>
                    <a:pt x="4948" y="805052"/>
                  </a:lnTo>
                  <a:lnTo>
                    <a:pt x="1247" y="852200"/>
                  </a:lnTo>
                  <a:lnTo>
                    <a:pt x="0" y="899998"/>
                  </a:lnTo>
                  <a:lnTo>
                    <a:pt x="1247" y="947795"/>
                  </a:lnTo>
                  <a:lnTo>
                    <a:pt x="4948" y="994943"/>
                  </a:lnTo>
                  <a:lnTo>
                    <a:pt x="11041" y="1041379"/>
                  </a:lnTo>
                  <a:lnTo>
                    <a:pt x="19462" y="1087041"/>
                  </a:lnTo>
                  <a:lnTo>
                    <a:pt x="30151" y="1131867"/>
                  </a:lnTo>
                  <a:lnTo>
                    <a:pt x="43044" y="1175794"/>
                  </a:lnTo>
                  <a:lnTo>
                    <a:pt x="58081" y="1218760"/>
                  </a:lnTo>
                  <a:lnTo>
                    <a:pt x="75197" y="1260703"/>
                  </a:lnTo>
                  <a:lnTo>
                    <a:pt x="94332" y="1301561"/>
                  </a:lnTo>
                  <a:lnTo>
                    <a:pt x="115422" y="1341272"/>
                  </a:lnTo>
                  <a:lnTo>
                    <a:pt x="138406" y="1379773"/>
                  </a:lnTo>
                  <a:lnTo>
                    <a:pt x="163222" y="1417002"/>
                  </a:lnTo>
                  <a:lnTo>
                    <a:pt x="189808" y="1452897"/>
                  </a:lnTo>
                  <a:lnTo>
                    <a:pt x="218100" y="1487397"/>
                  </a:lnTo>
                  <a:lnTo>
                    <a:pt x="248038" y="1520437"/>
                  </a:lnTo>
                  <a:lnTo>
                    <a:pt x="279558" y="1551958"/>
                  </a:lnTo>
                  <a:lnTo>
                    <a:pt x="312599" y="1581895"/>
                  </a:lnTo>
                  <a:lnTo>
                    <a:pt x="347098" y="1610188"/>
                  </a:lnTo>
                  <a:lnTo>
                    <a:pt x="382993" y="1636773"/>
                  </a:lnTo>
                  <a:lnTo>
                    <a:pt x="420223" y="1661589"/>
                  </a:lnTo>
                  <a:lnTo>
                    <a:pt x="458724" y="1684573"/>
                  </a:lnTo>
                  <a:lnTo>
                    <a:pt x="498434" y="1705664"/>
                  </a:lnTo>
                  <a:lnTo>
                    <a:pt x="539292" y="1724798"/>
                  </a:lnTo>
                  <a:lnTo>
                    <a:pt x="581236" y="1741915"/>
                  </a:lnTo>
                  <a:lnTo>
                    <a:pt x="624202" y="1756951"/>
                  </a:lnTo>
                  <a:lnTo>
                    <a:pt x="668129" y="1769844"/>
                  </a:lnTo>
                  <a:lnTo>
                    <a:pt x="712954" y="1780533"/>
                  </a:lnTo>
                  <a:lnTo>
                    <a:pt x="758616" y="1788955"/>
                  </a:lnTo>
                  <a:lnTo>
                    <a:pt x="805052" y="1795047"/>
                  </a:lnTo>
                  <a:lnTo>
                    <a:pt x="852200" y="1798748"/>
                  </a:lnTo>
                  <a:lnTo>
                    <a:pt x="899998" y="1799996"/>
                  </a:lnTo>
                  <a:lnTo>
                    <a:pt x="947795" y="1798748"/>
                  </a:lnTo>
                  <a:lnTo>
                    <a:pt x="994943" y="1795047"/>
                  </a:lnTo>
                  <a:lnTo>
                    <a:pt x="1041379" y="1788955"/>
                  </a:lnTo>
                  <a:lnTo>
                    <a:pt x="1087041" y="1780533"/>
                  </a:lnTo>
                  <a:lnTo>
                    <a:pt x="1131867" y="1769844"/>
                  </a:lnTo>
                  <a:lnTo>
                    <a:pt x="1175794" y="1756951"/>
                  </a:lnTo>
                  <a:lnTo>
                    <a:pt x="1218760" y="1741915"/>
                  </a:lnTo>
                  <a:lnTo>
                    <a:pt x="1260703" y="1724798"/>
                  </a:lnTo>
                  <a:lnTo>
                    <a:pt x="1301561" y="1705664"/>
                  </a:lnTo>
                  <a:lnTo>
                    <a:pt x="1341272" y="1684573"/>
                  </a:lnTo>
                  <a:lnTo>
                    <a:pt x="1379773" y="1661589"/>
                  </a:lnTo>
                  <a:lnTo>
                    <a:pt x="1417002" y="1636773"/>
                  </a:lnTo>
                  <a:lnTo>
                    <a:pt x="1452897" y="1610188"/>
                  </a:lnTo>
                  <a:lnTo>
                    <a:pt x="1487397" y="1581895"/>
                  </a:lnTo>
                  <a:lnTo>
                    <a:pt x="1520437" y="1551958"/>
                  </a:lnTo>
                  <a:lnTo>
                    <a:pt x="1551958" y="1520437"/>
                  </a:lnTo>
                  <a:lnTo>
                    <a:pt x="1581895" y="1487397"/>
                  </a:lnTo>
                  <a:lnTo>
                    <a:pt x="1610188" y="1452897"/>
                  </a:lnTo>
                  <a:lnTo>
                    <a:pt x="1636773" y="1417002"/>
                  </a:lnTo>
                  <a:lnTo>
                    <a:pt x="1661589" y="1379773"/>
                  </a:lnTo>
                  <a:lnTo>
                    <a:pt x="1684573" y="1341272"/>
                  </a:lnTo>
                  <a:lnTo>
                    <a:pt x="1705664" y="1301561"/>
                  </a:lnTo>
                  <a:lnTo>
                    <a:pt x="1724798" y="1260703"/>
                  </a:lnTo>
                  <a:lnTo>
                    <a:pt x="1741915" y="1218760"/>
                  </a:lnTo>
                  <a:lnTo>
                    <a:pt x="1756951" y="1175794"/>
                  </a:lnTo>
                  <a:lnTo>
                    <a:pt x="1769844" y="1131867"/>
                  </a:lnTo>
                  <a:lnTo>
                    <a:pt x="1780533" y="1087041"/>
                  </a:lnTo>
                  <a:lnTo>
                    <a:pt x="1788955" y="1041379"/>
                  </a:lnTo>
                  <a:lnTo>
                    <a:pt x="1795047" y="994943"/>
                  </a:lnTo>
                  <a:lnTo>
                    <a:pt x="1798748" y="947795"/>
                  </a:lnTo>
                  <a:lnTo>
                    <a:pt x="1799996" y="899998"/>
                  </a:lnTo>
                  <a:lnTo>
                    <a:pt x="1798748" y="852200"/>
                  </a:lnTo>
                  <a:lnTo>
                    <a:pt x="1795047" y="805052"/>
                  </a:lnTo>
                  <a:lnTo>
                    <a:pt x="1788955" y="758616"/>
                  </a:lnTo>
                  <a:lnTo>
                    <a:pt x="1780533" y="712954"/>
                  </a:lnTo>
                  <a:lnTo>
                    <a:pt x="1769844" y="668129"/>
                  </a:lnTo>
                  <a:lnTo>
                    <a:pt x="1756951" y="624202"/>
                  </a:lnTo>
                  <a:lnTo>
                    <a:pt x="1741915" y="581236"/>
                  </a:lnTo>
                  <a:lnTo>
                    <a:pt x="1724798" y="539292"/>
                  </a:lnTo>
                  <a:lnTo>
                    <a:pt x="1705664" y="498434"/>
                  </a:lnTo>
                  <a:lnTo>
                    <a:pt x="1684573" y="458724"/>
                  </a:lnTo>
                  <a:lnTo>
                    <a:pt x="1661589" y="420223"/>
                  </a:lnTo>
                  <a:lnTo>
                    <a:pt x="1636773" y="382993"/>
                  </a:lnTo>
                  <a:lnTo>
                    <a:pt x="1610188" y="347098"/>
                  </a:lnTo>
                  <a:lnTo>
                    <a:pt x="1581895" y="312599"/>
                  </a:lnTo>
                  <a:lnTo>
                    <a:pt x="1551958" y="279558"/>
                  </a:lnTo>
                  <a:lnTo>
                    <a:pt x="1520437" y="248038"/>
                  </a:lnTo>
                  <a:lnTo>
                    <a:pt x="1487397" y="218100"/>
                  </a:lnTo>
                  <a:lnTo>
                    <a:pt x="1452897" y="189808"/>
                  </a:lnTo>
                  <a:lnTo>
                    <a:pt x="1417002" y="163222"/>
                  </a:lnTo>
                  <a:lnTo>
                    <a:pt x="1379773" y="138406"/>
                  </a:lnTo>
                  <a:lnTo>
                    <a:pt x="1341272" y="115422"/>
                  </a:lnTo>
                  <a:lnTo>
                    <a:pt x="1301561" y="94332"/>
                  </a:lnTo>
                  <a:lnTo>
                    <a:pt x="1260703" y="75197"/>
                  </a:lnTo>
                  <a:lnTo>
                    <a:pt x="1218760" y="58081"/>
                  </a:lnTo>
                  <a:lnTo>
                    <a:pt x="1175794" y="43044"/>
                  </a:lnTo>
                  <a:lnTo>
                    <a:pt x="1131867" y="30151"/>
                  </a:lnTo>
                  <a:lnTo>
                    <a:pt x="1087041" y="19462"/>
                  </a:lnTo>
                  <a:lnTo>
                    <a:pt x="1041379" y="11041"/>
                  </a:lnTo>
                  <a:lnTo>
                    <a:pt x="994943" y="4948"/>
                  </a:lnTo>
                  <a:lnTo>
                    <a:pt x="947795" y="1247"/>
                  </a:lnTo>
                  <a:lnTo>
                    <a:pt x="89999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8" name="그림 17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D63E765-6A7F-A89E-1877-498CC6C96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3327" y="2906734"/>
              <a:ext cx="936414" cy="936414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2C06901-73B9-1E5B-A68D-4533052A15F2}"/>
              </a:ext>
            </a:extLst>
          </p:cNvPr>
          <p:cNvGrpSpPr/>
          <p:nvPr/>
        </p:nvGrpSpPr>
        <p:grpSpPr>
          <a:xfrm>
            <a:off x="5722944" y="2496307"/>
            <a:ext cx="1800225" cy="1800225"/>
            <a:chOff x="5869844" y="2496307"/>
            <a:chExt cx="1800225" cy="1800225"/>
          </a:xfrm>
        </p:grpSpPr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922360B7-9168-E6C1-6E5F-0888E0EC5B20}"/>
                </a:ext>
              </a:extLst>
            </p:cNvPr>
            <p:cNvSpPr/>
            <p:nvPr/>
          </p:nvSpPr>
          <p:spPr>
            <a:xfrm>
              <a:off x="5869844" y="2496307"/>
              <a:ext cx="1800225" cy="1800225"/>
            </a:xfrm>
            <a:custGeom>
              <a:avLst/>
              <a:gdLst/>
              <a:ahLst/>
              <a:cxnLst/>
              <a:rect l="l" t="t" r="r" b="b"/>
              <a:pathLst>
                <a:path w="1800225" h="1800225">
                  <a:moveTo>
                    <a:pt x="899998" y="0"/>
                  </a:moveTo>
                  <a:lnTo>
                    <a:pt x="852200" y="1247"/>
                  </a:lnTo>
                  <a:lnTo>
                    <a:pt x="805052" y="4948"/>
                  </a:lnTo>
                  <a:lnTo>
                    <a:pt x="758616" y="11041"/>
                  </a:lnTo>
                  <a:lnTo>
                    <a:pt x="712954" y="19462"/>
                  </a:lnTo>
                  <a:lnTo>
                    <a:pt x="668129" y="30151"/>
                  </a:lnTo>
                  <a:lnTo>
                    <a:pt x="624202" y="43044"/>
                  </a:lnTo>
                  <a:lnTo>
                    <a:pt x="581236" y="58081"/>
                  </a:lnTo>
                  <a:lnTo>
                    <a:pt x="539292" y="75197"/>
                  </a:lnTo>
                  <a:lnTo>
                    <a:pt x="498434" y="94332"/>
                  </a:lnTo>
                  <a:lnTo>
                    <a:pt x="458724" y="115422"/>
                  </a:lnTo>
                  <a:lnTo>
                    <a:pt x="420223" y="138406"/>
                  </a:lnTo>
                  <a:lnTo>
                    <a:pt x="382993" y="163222"/>
                  </a:lnTo>
                  <a:lnTo>
                    <a:pt x="347098" y="189808"/>
                  </a:lnTo>
                  <a:lnTo>
                    <a:pt x="312599" y="218100"/>
                  </a:lnTo>
                  <a:lnTo>
                    <a:pt x="279558" y="248038"/>
                  </a:lnTo>
                  <a:lnTo>
                    <a:pt x="248038" y="279558"/>
                  </a:lnTo>
                  <a:lnTo>
                    <a:pt x="218100" y="312599"/>
                  </a:lnTo>
                  <a:lnTo>
                    <a:pt x="189808" y="347098"/>
                  </a:lnTo>
                  <a:lnTo>
                    <a:pt x="163222" y="382993"/>
                  </a:lnTo>
                  <a:lnTo>
                    <a:pt x="138406" y="420223"/>
                  </a:lnTo>
                  <a:lnTo>
                    <a:pt x="115422" y="458724"/>
                  </a:lnTo>
                  <a:lnTo>
                    <a:pt x="94332" y="498434"/>
                  </a:lnTo>
                  <a:lnTo>
                    <a:pt x="75197" y="539292"/>
                  </a:lnTo>
                  <a:lnTo>
                    <a:pt x="58081" y="581236"/>
                  </a:lnTo>
                  <a:lnTo>
                    <a:pt x="43044" y="624202"/>
                  </a:lnTo>
                  <a:lnTo>
                    <a:pt x="30151" y="668129"/>
                  </a:lnTo>
                  <a:lnTo>
                    <a:pt x="19462" y="712954"/>
                  </a:lnTo>
                  <a:lnTo>
                    <a:pt x="11041" y="758616"/>
                  </a:lnTo>
                  <a:lnTo>
                    <a:pt x="4948" y="805052"/>
                  </a:lnTo>
                  <a:lnTo>
                    <a:pt x="1247" y="852200"/>
                  </a:lnTo>
                  <a:lnTo>
                    <a:pt x="0" y="899998"/>
                  </a:lnTo>
                  <a:lnTo>
                    <a:pt x="1247" y="947795"/>
                  </a:lnTo>
                  <a:lnTo>
                    <a:pt x="4948" y="994943"/>
                  </a:lnTo>
                  <a:lnTo>
                    <a:pt x="11041" y="1041379"/>
                  </a:lnTo>
                  <a:lnTo>
                    <a:pt x="19462" y="1087041"/>
                  </a:lnTo>
                  <a:lnTo>
                    <a:pt x="30151" y="1131867"/>
                  </a:lnTo>
                  <a:lnTo>
                    <a:pt x="43044" y="1175794"/>
                  </a:lnTo>
                  <a:lnTo>
                    <a:pt x="58081" y="1218760"/>
                  </a:lnTo>
                  <a:lnTo>
                    <a:pt x="75197" y="1260703"/>
                  </a:lnTo>
                  <a:lnTo>
                    <a:pt x="94332" y="1301561"/>
                  </a:lnTo>
                  <a:lnTo>
                    <a:pt x="115422" y="1341272"/>
                  </a:lnTo>
                  <a:lnTo>
                    <a:pt x="138406" y="1379773"/>
                  </a:lnTo>
                  <a:lnTo>
                    <a:pt x="163222" y="1417002"/>
                  </a:lnTo>
                  <a:lnTo>
                    <a:pt x="189808" y="1452897"/>
                  </a:lnTo>
                  <a:lnTo>
                    <a:pt x="218100" y="1487397"/>
                  </a:lnTo>
                  <a:lnTo>
                    <a:pt x="248038" y="1520437"/>
                  </a:lnTo>
                  <a:lnTo>
                    <a:pt x="279558" y="1551958"/>
                  </a:lnTo>
                  <a:lnTo>
                    <a:pt x="312599" y="1581895"/>
                  </a:lnTo>
                  <a:lnTo>
                    <a:pt x="347098" y="1610188"/>
                  </a:lnTo>
                  <a:lnTo>
                    <a:pt x="382993" y="1636773"/>
                  </a:lnTo>
                  <a:lnTo>
                    <a:pt x="420223" y="1661589"/>
                  </a:lnTo>
                  <a:lnTo>
                    <a:pt x="458724" y="1684573"/>
                  </a:lnTo>
                  <a:lnTo>
                    <a:pt x="498434" y="1705664"/>
                  </a:lnTo>
                  <a:lnTo>
                    <a:pt x="539292" y="1724798"/>
                  </a:lnTo>
                  <a:lnTo>
                    <a:pt x="581236" y="1741915"/>
                  </a:lnTo>
                  <a:lnTo>
                    <a:pt x="624202" y="1756951"/>
                  </a:lnTo>
                  <a:lnTo>
                    <a:pt x="668129" y="1769844"/>
                  </a:lnTo>
                  <a:lnTo>
                    <a:pt x="712954" y="1780533"/>
                  </a:lnTo>
                  <a:lnTo>
                    <a:pt x="758616" y="1788955"/>
                  </a:lnTo>
                  <a:lnTo>
                    <a:pt x="805052" y="1795047"/>
                  </a:lnTo>
                  <a:lnTo>
                    <a:pt x="852200" y="1798748"/>
                  </a:lnTo>
                  <a:lnTo>
                    <a:pt x="899998" y="1799996"/>
                  </a:lnTo>
                  <a:lnTo>
                    <a:pt x="947795" y="1798748"/>
                  </a:lnTo>
                  <a:lnTo>
                    <a:pt x="994943" y="1795047"/>
                  </a:lnTo>
                  <a:lnTo>
                    <a:pt x="1041379" y="1788955"/>
                  </a:lnTo>
                  <a:lnTo>
                    <a:pt x="1087041" y="1780533"/>
                  </a:lnTo>
                  <a:lnTo>
                    <a:pt x="1131867" y="1769844"/>
                  </a:lnTo>
                  <a:lnTo>
                    <a:pt x="1175794" y="1756951"/>
                  </a:lnTo>
                  <a:lnTo>
                    <a:pt x="1218760" y="1741915"/>
                  </a:lnTo>
                  <a:lnTo>
                    <a:pt x="1260703" y="1724798"/>
                  </a:lnTo>
                  <a:lnTo>
                    <a:pt x="1301561" y="1705664"/>
                  </a:lnTo>
                  <a:lnTo>
                    <a:pt x="1341272" y="1684573"/>
                  </a:lnTo>
                  <a:lnTo>
                    <a:pt x="1379773" y="1661589"/>
                  </a:lnTo>
                  <a:lnTo>
                    <a:pt x="1417002" y="1636773"/>
                  </a:lnTo>
                  <a:lnTo>
                    <a:pt x="1452897" y="1610188"/>
                  </a:lnTo>
                  <a:lnTo>
                    <a:pt x="1487397" y="1581895"/>
                  </a:lnTo>
                  <a:lnTo>
                    <a:pt x="1520437" y="1551958"/>
                  </a:lnTo>
                  <a:lnTo>
                    <a:pt x="1551958" y="1520437"/>
                  </a:lnTo>
                  <a:lnTo>
                    <a:pt x="1581895" y="1487397"/>
                  </a:lnTo>
                  <a:lnTo>
                    <a:pt x="1610188" y="1452897"/>
                  </a:lnTo>
                  <a:lnTo>
                    <a:pt x="1636773" y="1417002"/>
                  </a:lnTo>
                  <a:lnTo>
                    <a:pt x="1661589" y="1379773"/>
                  </a:lnTo>
                  <a:lnTo>
                    <a:pt x="1684573" y="1341272"/>
                  </a:lnTo>
                  <a:lnTo>
                    <a:pt x="1705664" y="1301561"/>
                  </a:lnTo>
                  <a:lnTo>
                    <a:pt x="1724798" y="1260703"/>
                  </a:lnTo>
                  <a:lnTo>
                    <a:pt x="1741915" y="1218760"/>
                  </a:lnTo>
                  <a:lnTo>
                    <a:pt x="1756951" y="1175794"/>
                  </a:lnTo>
                  <a:lnTo>
                    <a:pt x="1769844" y="1131867"/>
                  </a:lnTo>
                  <a:lnTo>
                    <a:pt x="1780533" y="1087041"/>
                  </a:lnTo>
                  <a:lnTo>
                    <a:pt x="1788955" y="1041379"/>
                  </a:lnTo>
                  <a:lnTo>
                    <a:pt x="1795047" y="994943"/>
                  </a:lnTo>
                  <a:lnTo>
                    <a:pt x="1798748" y="947795"/>
                  </a:lnTo>
                  <a:lnTo>
                    <a:pt x="1799996" y="899998"/>
                  </a:lnTo>
                  <a:lnTo>
                    <a:pt x="1798748" y="852200"/>
                  </a:lnTo>
                  <a:lnTo>
                    <a:pt x="1795047" y="805052"/>
                  </a:lnTo>
                  <a:lnTo>
                    <a:pt x="1788955" y="758616"/>
                  </a:lnTo>
                  <a:lnTo>
                    <a:pt x="1780533" y="712954"/>
                  </a:lnTo>
                  <a:lnTo>
                    <a:pt x="1769844" y="668129"/>
                  </a:lnTo>
                  <a:lnTo>
                    <a:pt x="1756951" y="624202"/>
                  </a:lnTo>
                  <a:lnTo>
                    <a:pt x="1741915" y="581236"/>
                  </a:lnTo>
                  <a:lnTo>
                    <a:pt x="1724798" y="539292"/>
                  </a:lnTo>
                  <a:lnTo>
                    <a:pt x="1705664" y="498434"/>
                  </a:lnTo>
                  <a:lnTo>
                    <a:pt x="1684573" y="458724"/>
                  </a:lnTo>
                  <a:lnTo>
                    <a:pt x="1661589" y="420223"/>
                  </a:lnTo>
                  <a:lnTo>
                    <a:pt x="1636773" y="382993"/>
                  </a:lnTo>
                  <a:lnTo>
                    <a:pt x="1610188" y="347098"/>
                  </a:lnTo>
                  <a:lnTo>
                    <a:pt x="1581895" y="312599"/>
                  </a:lnTo>
                  <a:lnTo>
                    <a:pt x="1551958" y="279558"/>
                  </a:lnTo>
                  <a:lnTo>
                    <a:pt x="1520437" y="248038"/>
                  </a:lnTo>
                  <a:lnTo>
                    <a:pt x="1487397" y="218100"/>
                  </a:lnTo>
                  <a:lnTo>
                    <a:pt x="1452897" y="189808"/>
                  </a:lnTo>
                  <a:lnTo>
                    <a:pt x="1417002" y="163222"/>
                  </a:lnTo>
                  <a:lnTo>
                    <a:pt x="1379773" y="138406"/>
                  </a:lnTo>
                  <a:lnTo>
                    <a:pt x="1341272" y="115422"/>
                  </a:lnTo>
                  <a:lnTo>
                    <a:pt x="1301561" y="94332"/>
                  </a:lnTo>
                  <a:lnTo>
                    <a:pt x="1260703" y="75197"/>
                  </a:lnTo>
                  <a:lnTo>
                    <a:pt x="1218760" y="58081"/>
                  </a:lnTo>
                  <a:lnTo>
                    <a:pt x="1175794" y="43044"/>
                  </a:lnTo>
                  <a:lnTo>
                    <a:pt x="1131867" y="30151"/>
                  </a:lnTo>
                  <a:lnTo>
                    <a:pt x="1087041" y="19462"/>
                  </a:lnTo>
                  <a:lnTo>
                    <a:pt x="1041379" y="11041"/>
                  </a:lnTo>
                  <a:lnTo>
                    <a:pt x="994943" y="4948"/>
                  </a:lnTo>
                  <a:lnTo>
                    <a:pt x="947795" y="1247"/>
                  </a:lnTo>
                  <a:lnTo>
                    <a:pt x="89999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그림 1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F71E7904-4B93-26E5-D6D3-33CAC0361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300" y="2906734"/>
              <a:ext cx="1000654" cy="100065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3077D82-7FE2-31DA-A235-D2F228319E6E}"/>
              </a:ext>
            </a:extLst>
          </p:cNvPr>
          <p:cNvGrpSpPr/>
          <p:nvPr/>
        </p:nvGrpSpPr>
        <p:grpSpPr>
          <a:xfrm>
            <a:off x="8311366" y="2496306"/>
            <a:ext cx="1800225" cy="1800225"/>
            <a:chOff x="8458266" y="2496306"/>
            <a:chExt cx="1800225" cy="1800225"/>
          </a:xfrm>
        </p:grpSpPr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913F5877-724A-1683-1D00-FECA9344F5CA}"/>
                </a:ext>
              </a:extLst>
            </p:cNvPr>
            <p:cNvSpPr/>
            <p:nvPr/>
          </p:nvSpPr>
          <p:spPr>
            <a:xfrm>
              <a:off x="8458266" y="2496306"/>
              <a:ext cx="1800225" cy="1800225"/>
            </a:xfrm>
            <a:custGeom>
              <a:avLst/>
              <a:gdLst/>
              <a:ahLst/>
              <a:cxnLst/>
              <a:rect l="l" t="t" r="r" b="b"/>
              <a:pathLst>
                <a:path w="1800225" h="1800225">
                  <a:moveTo>
                    <a:pt x="899998" y="0"/>
                  </a:moveTo>
                  <a:lnTo>
                    <a:pt x="852200" y="1247"/>
                  </a:lnTo>
                  <a:lnTo>
                    <a:pt x="805052" y="4948"/>
                  </a:lnTo>
                  <a:lnTo>
                    <a:pt x="758616" y="11041"/>
                  </a:lnTo>
                  <a:lnTo>
                    <a:pt x="712954" y="19462"/>
                  </a:lnTo>
                  <a:lnTo>
                    <a:pt x="668129" y="30151"/>
                  </a:lnTo>
                  <a:lnTo>
                    <a:pt x="624202" y="43044"/>
                  </a:lnTo>
                  <a:lnTo>
                    <a:pt x="581236" y="58081"/>
                  </a:lnTo>
                  <a:lnTo>
                    <a:pt x="539292" y="75197"/>
                  </a:lnTo>
                  <a:lnTo>
                    <a:pt x="498434" y="94332"/>
                  </a:lnTo>
                  <a:lnTo>
                    <a:pt x="458724" y="115422"/>
                  </a:lnTo>
                  <a:lnTo>
                    <a:pt x="420223" y="138406"/>
                  </a:lnTo>
                  <a:lnTo>
                    <a:pt x="382993" y="163222"/>
                  </a:lnTo>
                  <a:lnTo>
                    <a:pt x="347098" y="189808"/>
                  </a:lnTo>
                  <a:lnTo>
                    <a:pt x="312599" y="218100"/>
                  </a:lnTo>
                  <a:lnTo>
                    <a:pt x="279558" y="248038"/>
                  </a:lnTo>
                  <a:lnTo>
                    <a:pt x="248038" y="279558"/>
                  </a:lnTo>
                  <a:lnTo>
                    <a:pt x="218100" y="312599"/>
                  </a:lnTo>
                  <a:lnTo>
                    <a:pt x="189808" y="347098"/>
                  </a:lnTo>
                  <a:lnTo>
                    <a:pt x="163222" y="382993"/>
                  </a:lnTo>
                  <a:lnTo>
                    <a:pt x="138406" y="420223"/>
                  </a:lnTo>
                  <a:lnTo>
                    <a:pt x="115422" y="458724"/>
                  </a:lnTo>
                  <a:lnTo>
                    <a:pt x="94332" y="498434"/>
                  </a:lnTo>
                  <a:lnTo>
                    <a:pt x="75197" y="539292"/>
                  </a:lnTo>
                  <a:lnTo>
                    <a:pt x="58081" y="581236"/>
                  </a:lnTo>
                  <a:lnTo>
                    <a:pt x="43044" y="624202"/>
                  </a:lnTo>
                  <a:lnTo>
                    <a:pt x="30151" y="668129"/>
                  </a:lnTo>
                  <a:lnTo>
                    <a:pt x="19462" y="712954"/>
                  </a:lnTo>
                  <a:lnTo>
                    <a:pt x="11041" y="758616"/>
                  </a:lnTo>
                  <a:lnTo>
                    <a:pt x="4948" y="805052"/>
                  </a:lnTo>
                  <a:lnTo>
                    <a:pt x="1247" y="852200"/>
                  </a:lnTo>
                  <a:lnTo>
                    <a:pt x="0" y="899998"/>
                  </a:lnTo>
                  <a:lnTo>
                    <a:pt x="1247" y="947795"/>
                  </a:lnTo>
                  <a:lnTo>
                    <a:pt x="4948" y="994943"/>
                  </a:lnTo>
                  <a:lnTo>
                    <a:pt x="11041" y="1041379"/>
                  </a:lnTo>
                  <a:lnTo>
                    <a:pt x="19462" y="1087041"/>
                  </a:lnTo>
                  <a:lnTo>
                    <a:pt x="30151" y="1131867"/>
                  </a:lnTo>
                  <a:lnTo>
                    <a:pt x="43044" y="1175794"/>
                  </a:lnTo>
                  <a:lnTo>
                    <a:pt x="58081" y="1218760"/>
                  </a:lnTo>
                  <a:lnTo>
                    <a:pt x="75197" y="1260703"/>
                  </a:lnTo>
                  <a:lnTo>
                    <a:pt x="94332" y="1301561"/>
                  </a:lnTo>
                  <a:lnTo>
                    <a:pt x="115422" y="1341272"/>
                  </a:lnTo>
                  <a:lnTo>
                    <a:pt x="138406" y="1379773"/>
                  </a:lnTo>
                  <a:lnTo>
                    <a:pt x="163222" y="1417002"/>
                  </a:lnTo>
                  <a:lnTo>
                    <a:pt x="189808" y="1452897"/>
                  </a:lnTo>
                  <a:lnTo>
                    <a:pt x="218100" y="1487397"/>
                  </a:lnTo>
                  <a:lnTo>
                    <a:pt x="248038" y="1520437"/>
                  </a:lnTo>
                  <a:lnTo>
                    <a:pt x="279558" y="1551958"/>
                  </a:lnTo>
                  <a:lnTo>
                    <a:pt x="312599" y="1581895"/>
                  </a:lnTo>
                  <a:lnTo>
                    <a:pt x="347098" y="1610188"/>
                  </a:lnTo>
                  <a:lnTo>
                    <a:pt x="382993" y="1636773"/>
                  </a:lnTo>
                  <a:lnTo>
                    <a:pt x="420223" y="1661589"/>
                  </a:lnTo>
                  <a:lnTo>
                    <a:pt x="458724" y="1684573"/>
                  </a:lnTo>
                  <a:lnTo>
                    <a:pt x="498434" y="1705664"/>
                  </a:lnTo>
                  <a:lnTo>
                    <a:pt x="539292" y="1724798"/>
                  </a:lnTo>
                  <a:lnTo>
                    <a:pt x="581236" y="1741915"/>
                  </a:lnTo>
                  <a:lnTo>
                    <a:pt x="624202" y="1756951"/>
                  </a:lnTo>
                  <a:lnTo>
                    <a:pt x="668129" y="1769844"/>
                  </a:lnTo>
                  <a:lnTo>
                    <a:pt x="712954" y="1780533"/>
                  </a:lnTo>
                  <a:lnTo>
                    <a:pt x="758616" y="1788955"/>
                  </a:lnTo>
                  <a:lnTo>
                    <a:pt x="805052" y="1795047"/>
                  </a:lnTo>
                  <a:lnTo>
                    <a:pt x="852200" y="1798748"/>
                  </a:lnTo>
                  <a:lnTo>
                    <a:pt x="899998" y="1799996"/>
                  </a:lnTo>
                  <a:lnTo>
                    <a:pt x="947795" y="1798748"/>
                  </a:lnTo>
                  <a:lnTo>
                    <a:pt x="994943" y="1795047"/>
                  </a:lnTo>
                  <a:lnTo>
                    <a:pt x="1041379" y="1788955"/>
                  </a:lnTo>
                  <a:lnTo>
                    <a:pt x="1087041" y="1780533"/>
                  </a:lnTo>
                  <a:lnTo>
                    <a:pt x="1131867" y="1769844"/>
                  </a:lnTo>
                  <a:lnTo>
                    <a:pt x="1175794" y="1756951"/>
                  </a:lnTo>
                  <a:lnTo>
                    <a:pt x="1218760" y="1741915"/>
                  </a:lnTo>
                  <a:lnTo>
                    <a:pt x="1260703" y="1724798"/>
                  </a:lnTo>
                  <a:lnTo>
                    <a:pt x="1301561" y="1705664"/>
                  </a:lnTo>
                  <a:lnTo>
                    <a:pt x="1341272" y="1684573"/>
                  </a:lnTo>
                  <a:lnTo>
                    <a:pt x="1379773" y="1661589"/>
                  </a:lnTo>
                  <a:lnTo>
                    <a:pt x="1417002" y="1636773"/>
                  </a:lnTo>
                  <a:lnTo>
                    <a:pt x="1452897" y="1610188"/>
                  </a:lnTo>
                  <a:lnTo>
                    <a:pt x="1487397" y="1581895"/>
                  </a:lnTo>
                  <a:lnTo>
                    <a:pt x="1520437" y="1551958"/>
                  </a:lnTo>
                  <a:lnTo>
                    <a:pt x="1551958" y="1520437"/>
                  </a:lnTo>
                  <a:lnTo>
                    <a:pt x="1581895" y="1487397"/>
                  </a:lnTo>
                  <a:lnTo>
                    <a:pt x="1610188" y="1452897"/>
                  </a:lnTo>
                  <a:lnTo>
                    <a:pt x="1636773" y="1417002"/>
                  </a:lnTo>
                  <a:lnTo>
                    <a:pt x="1661589" y="1379773"/>
                  </a:lnTo>
                  <a:lnTo>
                    <a:pt x="1684573" y="1341272"/>
                  </a:lnTo>
                  <a:lnTo>
                    <a:pt x="1705664" y="1301561"/>
                  </a:lnTo>
                  <a:lnTo>
                    <a:pt x="1724798" y="1260703"/>
                  </a:lnTo>
                  <a:lnTo>
                    <a:pt x="1741915" y="1218760"/>
                  </a:lnTo>
                  <a:lnTo>
                    <a:pt x="1756951" y="1175794"/>
                  </a:lnTo>
                  <a:lnTo>
                    <a:pt x="1769844" y="1131867"/>
                  </a:lnTo>
                  <a:lnTo>
                    <a:pt x="1780533" y="1087041"/>
                  </a:lnTo>
                  <a:lnTo>
                    <a:pt x="1788955" y="1041379"/>
                  </a:lnTo>
                  <a:lnTo>
                    <a:pt x="1795047" y="994943"/>
                  </a:lnTo>
                  <a:lnTo>
                    <a:pt x="1798748" y="947795"/>
                  </a:lnTo>
                  <a:lnTo>
                    <a:pt x="1799996" y="899998"/>
                  </a:lnTo>
                  <a:lnTo>
                    <a:pt x="1798748" y="852200"/>
                  </a:lnTo>
                  <a:lnTo>
                    <a:pt x="1795047" y="805052"/>
                  </a:lnTo>
                  <a:lnTo>
                    <a:pt x="1788955" y="758616"/>
                  </a:lnTo>
                  <a:lnTo>
                    <a:pt x="1780533" y="712954"/>
                  </a:lnTo>
                  <a:lnTo>
                    <a:pt x="1769844" y="668129"/>
                  </a:lnTo>
                  <a:lnTo>
                    <a:pt x="1756951" y="624202"/>
                  </a:lnTo>
                  <a:lnTo>
                    <a:pt x="1741915" y="581236"/>
                  </a:lnTo>
                  <a:lnTo>
                    <a:pt x="1724798" y="539292"/>
                  </a:lnTo>
                  <a:lnTo>
                    <a:pt x="1705664" y="498434"/>
                  </a:lnTo>
                  <a:lnTo>
                    <a:pt x="1684573" y="458724"/>
                  </a:lnTo>
                  <a:lnTo>
                    <a:pt x="1661589" y="420223"/>
                  </a:lnTo>
                  <a:lnTo>
                    <a:pt x="1636773" y="382993"/>
                  </a:lnTo>
                  <a:lnTo>
                    <a:pt x="1610188" y="347098"/>
                  </a:lnTo>
                  <a:lnTo>
                    <a:pt x="1581895" y="312599"/>
                  </a:lnTo>
                  <a:lnTo>
                    <a:pt x="1551958" y="279558"/>
                  </a:lnTo>
                  <a:lnTo>
                    <a:pt x="1520437" y="248038"/>
                  </a:lnTo>
                  <a:lnTo>
                    <a:pt x="1487397" y="218100"/>
                  </a:lnTo>
                  <a:lnTo>
                    <a:pt x="1452897" y="189808"/>
                  </a:lnTo>
                  <a:lnTo>
                    <a:pt x="1417002" y="163222"/>
                  </a:lnTo>
                  <a:lnTo>
                    <a:pt x="1379773" y="138406"/>
                  </a:lnTo>
                  <a:lnTo>
                    <a:pt x="1341272" y="115422"/>
                  </a:lnTo>
                  <a:lnTo>
                    <a:pt x="1301561" y="94332"/>
                  </a:lnTo>
                  <a:lnTo>
                    <a:pt x="1260703" y="75197"/>
                  </a:lnTo>
                  <a:lnTo>
                    <a:pt x="1218760" y="58081"/>
                  </a:lnTo>
                  <a:lnTo>
                    <a:pt x="1175794" y="43044"/>
                  </a:lnTo>
                  <a:lnTo>
                    <a:pt x="1131867" y="30151"/>
                  </a:lnTo>
                  <a:lnTo>
                    <a:pt x="1087041" y="19462"/>
                  </a:lnTo>
                  <a:lnTo>
                    <a:pt x="1041379" y="11041"/>
                  </a:lnTo>
                  <a:lnTo>
                    <a:pt x="994943" y="4948"/>
                  </a:lnTo>
                  <a:lnTo>
                    <a:pt x="947795" y="1247"/>
                  </a:lnTo>
                  <a:lnTo>
                    <a:pt x="89999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2" name="그림 21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2C08B6E8-5E6B-AE58-65EE-15E13E2F8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8172" y="2783407"/>
              <a:ext cx="1183068" cy="1183068"/>
            </a:xfrm>
            <a:prstGeom prst="rect">
              <a:avLst/>
            </a:prstGeom>
          </p:spPr>
        </p:pic>
      </p:grpSp>
      <p:sp>
        <p:nvSpPr>
          <p:cNvPr id="23" name="object 55">
            <a:extLst>
              <a:ext uri="{FF2B5EF4-FFF2-40B4-BE49-F238E27FC236}">
                <a16:creationId xmlns:a16="http://schemas.microsoft.com/office/drawing/2014/main" id="{E5214122-EC2C-AF34-DC58-3A6B3CE65478}"/>
              </a:ext>
            </a:extLst>
          </p:cNvPr>
          <p:cNvSpPr txBox="1"/>
          <p:nvPr/>
        </p:nvSpPr>
        <p:spPr>
          <a:xfrm>
            <a:off x="5650012" y="5457825"/>
            <a:ext cx="2205990" cy="11519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en-US" altLang="ko-KR" sz="12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AI-Hub</a:t>
            </a:r>
            <a:r>
              <a:rPr lang="ko-KR" altLang="en-US" sz="12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의 비정상 케이스 영상은 정상 행동과 비정상 행동이 함께 존재하는데 이것이 모델의 정확성 평가에 어떻게 반영되는지 알 수 없음</a:t>
            </a:r>
            <a:endParaRPr lang="en-US" altLang="ko-KR" sz="12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>
            <a:extLst>
              <a:ext uri="{FF2B5EF4-FFF2-40B4-BE49-F238E27FC236}">
                <a16:creationId xmlns:a16="http://schemas.microsoft.com/office/drawing/2014/main" id="{2BE5D379-AD47-5A52-9464-75245494D3C0}"/>
              </a:ext>
            </a:extLst>
          </p:cNvPr>
          <p:cNvSpPr txBox="1">
            <a:spLocks/>
          </p:cNvSpPr>
          <p:nvPr/>
        </p:nvSpPr>
        <p:spPr>
          <a:xfrm>
            <a:off x="419300" y="7047670"/>
            <a:ext cx="1764030" cy="181609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defPPr>
              <a:defRPr kern="0"/>
            </a:defPPr>
            <a:lvl1pPr>
              <a:defRPr sz="900" b="1" i="0">
                <a:solidFill>
                  <a:srgbClr val="6D6E71"/>
                </a:solidFill>
                <a:latin typeface="Open Sans"/>
                <a:cs typeface="Open Sans"/>
              </a:defRPr>
            </a:lvl1pPr>
          </a:lstStyle>
          <a:p>
            <a:pPr marL="12700">
              <a:spcBef>
                <a:spcPts val="160"/>
              </a:spcBef>
            </a:pPr>
            <a:r>
              <a:rPr lang="en" spc="70" dirty="0">
                <a:solidFill>
                  <a:srgbClr val="414042"/>
                </a:solidFill>
              </a:rPr>
              <a:t>COMPANY</a:t>
            </a:r>
            <a:r>
              <a:rPr lang="en" spc="140" dirty="0">
                <a:solidFill>
                  <a:srgbClr val="414042"/>
                </a:solidFill>
              </a:rPr>
              <a:t>  </a:t>
            </a:r>
            <a:r>
              <a:rPr lang="en" spc="75" dirty="0"/>
              <a:t>PROJECT</a:t>
            </a:r>
            <a:r>
              <a:rPr lang="en" spc="195" dirty="0"/>
              <a:t> </a:t>
            </a:r>
            <a:r>
              <a:rPr lang="en" spc="45" dirty="0"/>
              <a:t>NAME </a:t>
            </a: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22F9D7C7-6515-5918-B5B8-36DE7CBB25C8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5062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b="0" spc="-55" dirty="0" err="1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항후</a:t>
            </a:r>
            <a:r>
              <a:rPr lang="ko-KR" altLang="en-US" b="0" spc="-55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 개선 계획</a:t>
            </a:r>
            <a:endParaRPr lang="ko-KR" altLang="en-US" b="0" spc="-60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FBB48396-043E-BA63-2ED8-A585CE490534}"/>
              </a:ext>
            </a:extLst>
          </p:cNvPr>
          <p:cNvSpPr txBox="1">
            <a:spLocks/>
          </p:cNvSpPr>
          <p:nvPr/>
        </p:nvSpPr>
        <p:spPr>
          <a:xfrm>
            <a:off x="698500" y="1571625"/>
            <a:ext cx="7756513" cy="44094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355600" indent="-342900">
              <a:lnSpc>
                <a:spcPct val="20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영상 촬영 조건에 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‘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서 있는 사람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’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추가</a:t>
            </a:r>
            <a:endParaRPr lang="en-US" altLang="ko-KR" sz="24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  <a:p>
            <a:pPr marL="355600" indent="-342900">
              <a:lnSpc>
                <a:spcPct val="20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물건을 집는 영상을 추가 학습</a:t>
            </a:r>
            <a:endParaRPr lang="en-US" altLang="ko-KR" sz="24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  <a:p>
            <a:pPr marL="355600" indent="-342900">
              <a:lnSpc>
                <a:spcPct val="20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탐지의 단계를 나눔 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: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1)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물건을 집는다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.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2)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물건을 훔친다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.</a:t>
            </a:r>
          </a:p>
          <a:p>
            <a:pPr marL="355600" indent="-342900">
              <a:lnSpc>
                <a:spcPct val="20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모델 평가 로직 추가 분석</a:t>
            </a:r>
            <a:endParaRPr lang="en-US" altLang="ko-KR" sz="24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  <a:p>
            <a:pPr marL="355600" indent="-342900">
              <a:lnSpc>
                <a:spcPct val="200000"/>
              </a:lnSpc>
              <a:spcBef>
                <a:spcPts val="100"/>
              </a:spcBef>
              <a:buFontTx/>
              <a:buChar char="-"/>
            </a:pP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다양한 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batch size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와 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epoch 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조건으로 추가 모델링</a:t>
            </a:r>
            <a:endParaRPr lang="en-US" altLang="ko-KR" sz="24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  <a:p>
            <a:pPr marL="355600" indent="-342900">
              <a:lnSpc>
                <a:spcPct val="200000"/>
              </a:lnSpc>
              <a:spcBef>
                <a:spcPts val="100"/>
              </a:spcBef>
              <a:buFontTx/>
              <a:buChar char="-"/>
            </a:pPr>
            <a:r>
              <a:rPr lang="en-US" altLang="ko-KR" sz="2400" b="0" spc="-6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Rasberry</a:t>
            </a:r>
            <a:r>
              <a:rPr lang="en-US" altLang="ko-KR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Pi Camera</a:t>
            </a:r>
            <a:r>
              <a:rPr lang="ko-KR" altLang="en-US" sz="2400" b="0" spc="-6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를</a:t>
            </a:r>
            <a:r>
              <a:rPr lang="ko-KR" altLang="en-US" sz="24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사용한 실시간 처리 적용</a:t>
            </a:r>
            <a:endParaRPr lang="en-US" altLang="ko-KR" sz="24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304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C6AA837E-B947-4611-5261-9E9605F9D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5916" y="885825"/>
            <a:ext cx="5486400" cy="54864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2C2608BF-84F4-2D5D-4EC6-B9D3C0CC1448}"/>
              </a:ext>
            </a:extLst>
          </p:cNvPr>
          <p:cNvSpPr txBox="1">
            <a:spLocks/>
          </p:cNvSpPr>
          <p:nvPr/>
        </p:nvSpPr>
        <p:spPr>
          <a:xfrm>
            <a:off x="1445528" y="1875759"/>
            <a:ext cx="7870471" cy="2439066"/>
          </a:xfrm>
          <a:prstGeom prst="rect">
            <a:avLst/>
          </a:prstGeom>
        </p:spPr>
        <p:txBody>
          <a:bodyPr vert="horz" wrap="square" lIns="0" tIns="635" rIns="0" bIns="0" rtlCol="0" anchor="ctr" anchorCtr="0">
            <a:noAutofit/>
          </a:bodyPr>
          <a:lstStyle>
            <a:lvl1pPr>
              <a:defRPr sz="3000" b="1" i="0">
                <a:solidFill>
                  <a:srgbClr val="231F20"/>
                </a:solidFill>
                <a:latin typeface="OpenSans-ExtraBold"/>
                <a:ea typeface="+mj-ea"/>
                <a:cs typeface="OpenSans-ExtraBold"/>
              </a:defRPr>
            </a:lvl1pPr>
          </a:lstStyle>
          <a:p>
            <a:pPr marL="12700" marR="5080" algn="ctr">
              <a:lnSpc>
                <a:spcPct val="120000"/>
              </a:lnSpc>
              <a:spcBef>
                <a:spcPts val="100"/>
              </a:spcBef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감사합니다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.</a:t>
            </a:r>
            <a:endParaRPr lang="en" sz="4000" dirty="0">
              <a:solidFill>
                <a:schemeClr val="tx1">
                  <a:lumMod val="75000"/>
                  <a:lumOff val="25000"/>
                </a:schemeClr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18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C6AA837E-B947-4611-5261-9E9605F9D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5916" y="885825"/>
            <a:ext cx="5486400" cy="54864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2C2608BF-84F4-2D5D-4EC6-B9D3C0CC1448}"/>
              </a:ext>
            </a:extLst>
          </p:cNvPr>
          <p:cNvSpPr txBox="1">
            <a:spLocks/>
          </p:cNvSpPr>
          <p:nvPr/>
        </p:nvSpPr>
        <p:spPr>
          <a:xfrm>
            <a:off x="1445528" y="1875759"/>
            <a:ext cx="7870471" cy="2439066"/>
          </a:xfrm>
          <a:prstGeom prst="rect">
            <a:avLst/>
          </a:prstGeom>
        </p:spPr>
        <p:txBody>
          <a:bodyPr vert="horz" wrap="square" lIns="0" tIns="635" rIns="0" bIns="0" rtlCol="0" anchor="ctr" anchorCtr="0">
            <a:noAutofit/>
          </a:bodyPr>
          <a:lstStyle>
            <a:lvl1pPr>
              <a:defRPr sz="3000" b="1" i="0">
                <a:solidFill>
                  <a:srgbClr val="231F20"/>
                </a:solidFill>
                <a:latin typeface="OpenSans-ExtraBold"/>
                <a:ea typeface="+mj-ea"/>
                <a:cs typeface="OpenSans-ExtraBold"/>
              </a:defRPr>
            </a:lvl1pPr>
          </a:lstStyle>
          <a:p>
            <a:pPr marL="12700" marR="5080" algn="ctr">
              <a:lnSpc>
                <a:spcPct val="120000"/>
              </a:lnSpc>
              <a:spcBef>
                <a:spcPts val="100"/>
              </a:spcBef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Bold" pitchFamily="2" charset="-127"/>
                <a:ea typeface="NanumSquare Neo OTF Bold" pitchFamily="2" charset="-127"/>
              </a:rPr>
              <a:t>개요</a:t>
            </a:r>
            <a:endParaRPr lang="en" sz="4000" dirty="0">
              <a:solidFill>
                <a:schemeClr val="tx1">
                  <a:lumMod val="75000"/>
                  <a:lumOff val="25000"/>
                </a:schemeClr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811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92A4199-9DB2-E7BE-4319-5B9205DCEABB}"/>
              </a:ext>
            </a:extLst>
          </p:cNvPr>
          <p:cNvSpPr/>
          <p:nvPr/>
        </p:nvSpPr>
        <p:spPr>
          <a:xfrm>
            <a:off x="35034" y="812536"/>
            <a:ext cx="10691458" cy="624535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41F969F9-7014-A9CF-F1F2-9FAEB751FF98}"/>
              </a:ext>
            </a:extLst>
          </p:cNvPr>
          <p:cNvSpPr txBox="1">
            <a:spLocks/>
          </p:cNvSpPr>
          <p:nvPr/>
        </p:nvSpPr>
        <p:spPr>
          <a:xfrm>
            <a:off x="1445528" y="1580480"/>
            <a:ext cx="7870471" cy="2439066"/>
          </a:xfrm>
          <a:prstGeom prst="rect">
            <a:avLst/>
          </a:prstGeom>
        </p:spPr>
        <p:txBody>
          <a:bodyPr vert="horz" wrap="square" lIns="0" tIns="635" rIns="0" bIns="0" rtlCol="0" anchor="t">
            <a:noAutofit/>
          </a:bodyPr>
          <a:lstStyle>
            <a:lvl1pPr>
              <a:defRPr sz="3000" b="1" i="0">
                <a:solidFill>
                  <a:srgbClr val="231F20"/>
                </a:solidFill>
                <a:latin typeface="OpenSans-ExtraBold"/>
                <a:ea typeface="+mj-ea"/>
                <a:cs typeface="OpenSans-ExtraBold"/>
              </a:defRPr>
            </a:lvl1pPr>
          </a:lstStyle>
          <a:p>
            <a:pPr marL="12700" marR="5080" algn="ctr">
              <a:lnSpc>
                <a:spcPct val="120000"/>
              </a:lnSpc>
              <a:spcBef>
                <a:spcPts val="100"/>
              </a:spcBef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주제 선정 배경 </a:t>
            </a:r>
            <a:endParaRPr lang="en" sz="2800" dirty="0">
              <a:solidFill>
                <a:schemeClr val="tx1">
                  <a:lumMod val="75000"/>
                  <a:lumOff val="25000"/>
                </a:schemeClr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EDEA15B7-7EE0-69CB-E977-BA83A76FF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5517" y="581025"/>
            <a:ext cx="850495" cy="85049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CE31CBD3-0A86-48FB-E1F1-94A2817AD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955517" y="5978929"/>
            <a:ext cx="850495" cy="850495"/>
          </a:xfrm>
          <a:prstGeom prst="rect">
            <a:avLst/>
          </a:prstGeom>
        </p:spPr>
      </p:pic>
      <p:pic>
        <p:nvPicPr>
          <p:cNvPr id="13" name="그림 12" descr="의류, 실내, 숍, 신발류이(가) 표시된 사진&#10;&#10;자동 생성된 설명">
            <a:extLst>
              <a:ext uri="{FF2B5EF4-FFF2-40B4-BE49-F238E27FC236}">
                <a16:creationId xmlns:a16="http://schemas.microsoft.com/office/drawing/2014/main" id="{A8ED6077-8A8F-3669-21C8-896586010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139" y="2596394"/>
            <a:ext cx="3839340" cy="2846304"/>
          </a:xfrm>
          <a:prstGeom prst="rect">
            <a:avLst/>
          </a:prstGeom>
        </p:spPr>
      </p:pic>
      <p:pic>
        <p:nvPicPr>
          <p:cNvPr id="15" name="그림 14" descr="숍, 소매, 편의점, 매장이(가) 표시된 사진&#10;&#10;자동 생성된 설명">
            <a:extLst>
              <a:ext uri="{FF2B5EF4-FFF2-40B4-BE49-F238E27FC236}">
                <a16:creationId xmlns:a16="http://schemas.microsoft.com/office/drawing/2014/main" id="{09216D0C-B04D-E7C0-7112-D818B12B3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01" y="2596394"/>
            <a:ext cx="3953601" cy="28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61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래픽 51">
            <a:extLst>
              <a:ext uri="{FF2B5EF4-FFF2-40B4-BE49-F238E27FC236}">
                <a16:creationId xmlns:a16="http://schemas.microsoft.com/office/drawing/2014/main" id="{2E636593-ABA5-8774-5A3F-06A2086A7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2647" y="2448000"/>
            <a:ext cx="750335" cy="4418638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88499CD9-068C-E653-4F6D-040012A35B08}"/>
              </a:ext>
            </a:extLst>
          </p:cNvPr>
          <p:cNvSpPr/>
          <p:nvPr/>
        </p:nvSpPr>
        <p:spPr>
          <a:xfrm>
            <a:off x="469900" y="2772003"/>
            <a:ext cx="2808605" cy="39239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1786B26-BCC4-1F25-9FB2-290E2535DD14}"/>
              </a:ext>
            </a:extLst>
          </p:cNvPr>
          <p:cNvSpPr/>
          <p:nvPr/>
        </p:nvSpPr>
        <p:spPr>
          <a:xfrm>
            <a:off x="3871759" y="2591993"/>
            <a:ext cx="2808605" cy="41040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5" name="그래픽 54">
            <a:extLst>
              <a:ext uri="{FF2B5EF4-FFF2-40B4-BE49-F238E27FC236}">
                <a16:creationId xmlns:a16="http://schemas.microsoft.com/office/drawing/2014/main" id="{AA2EEE82-1C29-1ECA-B0F7-46D838002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9454" y="2257200"/>
            <a:ext cx="784800" cy="4621601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E5583254-F4E7-489D-FFDC-C8920FA72748}"/>
              </a:ext>
            </a:extLst>
          </p:cNvPr>
          <p:cNvSpPr/>
          <p:nvPr/>
        </p:nvSpPr>
        <p:spPr>
          <a:xfrm>
            <a:off x="7282800" y="2404800"/>
            <a:ext cx="2937600" cy="429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7" name="object 24">
            <a:extLst>
              <a:ext uri="{FF2B5EF4-FFF2-40B4-BE49-F238E27FC236}">
                <a16:creationId xmlns:a16="http://schemas.microsoft.com/office/drawing/2014/main" id="{882CF821-E789-B5F8-3F0C-C30800E50154}"/>
              </a:ext>
            </a:extLst>
          </p:cNvPr>
          <p:cNvSpPr txBox="1"/>
          <p:nvPr/>
        </p:nvSpPr>
        <p:spPr>
          <a:xfrm>
            <a:off x="698500" y="3019425"/>
            <a:ext cx="8439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1"/>
                </a:solidFill>
                <a:latin typeface="NanumSquare Neo OTF Heavy" pitchFamily="2" charset="-127"/>
                <a:ea typeface="NanumSquare Neo OTF Heavy" pitchFamily="2" charset="-127"/>
                <a:cs typeface="Open Sans"/>
              </a:rPr>
              <a:t>VALUE</a:t>
            </a:r>
            <a:endParaRPr dirty="0">
              <a:solidFill>
                <a:schemeClr val="tx1"/>
              </a:solidFill>
              <a:latin typeface="NanumSquare Neo OTF Heavy" pitchFamily="2" charset="-127"/>
              <a:ea typeface="NanumSquare Neo OTF Heavy" pitchFamily="2" charset="-127"/>
              <a:cs typeface="Open Sans"/>
            </a:endParaRPr>
          </a:p>
        </p:txBody>
      </p:sp>
      <p:sp>
        <p:nvSpPr>
          <p:cNvPr id="58" name="object 23">
            <a:extLst>
              <a:ext uri="{FF2B5EF4-FFF2-40B4-BE49-F238E27FC236}">
                <a16:creationId xmlns:a16="http://schemas.microsoft.com/office/drawing/2014/main" id="{5AE443DF-8433-40D0-7518-CD60CB5F3CF2}"/>
              </a:ext>
            </a:extLst>
          </p:cNvPr>
          <p:cNvSpPr txBox="1"/>
          <p:nvPr/>
        </p:nvSpPr>
        <p:spPr>
          <a:xfrm>
            <a:off x="4082528" y="2750270"/>
            <a:ext cx="9074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1"/>
                </a:solidFill>
                <a:latin typeface="NanumSquare Neo OTF Heavy" pitchFamily="2" charset="-127"/>
                <a:ea typeface="NanumSquare Neo OTF Heavy" pitchFamily="2" charset="-127"/>
                <a:cs typeface="Open Sans"/>
              </a:rPr>
              <a:t>VISION</a:t>
            </a:r>
            <a:endParaRPr dirty="0">
              <a:solidFill>
                <a:schemeClr val="tx1"/>
              </a:solidFill>
              <a:latin typeface="NanumSquare Neo OTF Heavy" pitchFamily="2" charset="-127"/>
              <a:ea typeface="NanumSquare Neo OTF Heavy" pitchFamily="2" charset="-127"/>
              <a:cs typeface="Open Sans"/>
            </a:endParaRPr>
          </a:p>
        </p:txBody>
      </p:sp>
      <p:sp>
        <p:nvSpPr>
          <p:cNvPr id="59" name="object 22">
            <a:extLst>
              <a:ext uri="{FF2B5EF4-FFF2-40B4-BE49-F238E27FC236}">
                <a16:creationId xmlns:a16="http://schemas.microsoft.com/office/drawing/2014/main" id="{7FC9BF8C-748D-AB64-2CBB-135EAA378F3C}"/>
              </a:ext>
            </a:extLst>
          </p:cNvPr>
          <p:cNvSpPr txBox="1"/>
          <p:nvPr/>
        </p:nvSpPr>
        <p:spPr>
          <a:xfrm>
            <a:off x="7570656" y="2591993"/>
            <a:ext cx="1122045" cy="289823"/>
          </a:xfrm>
          <a:prstGeom prst="rect">
            <a:avLst/>
          </a:prstGeom>
          <a:solidFill>
            <a:schemeClr val="bg1">
              <a:lumMod val="75000"/>
              <a:alpha val="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chemeClr val="tx1"/>
                </a:solidFill>
                <a:latin typeface="NanumSquare Neo OTF Heavy" pitchFamily="2" charset="-127"/>
                <a:ea typeface="NanumSquare Neo OTF Heavy" pitchFamily="2" charset="-127"/>
                <a:cs typeface="Open Sans"/>
              </a:rPr>
              <a:t>MISSION</a:t>
            </a:r>
            <a:endParaRPr dirty="0">
              <a:solidFill>
                <a:schemeClr val="tx1"/>
              </a:solidFill>
              <a:latin typeface="NanumSquare Neo OTF Heavy" pitchFamily="2" charset="-127"/>
              <a:ea typeface="NanumSquare Neo OTF Heavy" pitchFamily="2" charset="-127"/>
              <a:cs typeface="Open Sans"/>
            </a:endParaRPr>
          </a:p>
        </p:txBody>
      </p:sp>
      <p:pic>
        <p:nvPicPr>
          <p:cNvPr id="60" name="그래픽 59">
            <a:extLst>
              <a:ext uri="{FF2B5EF4-FFF2-40B4-BE49-F238E27FC236}">
                <a16:creationId xmlns:a16="http://schemas.microsoft.com/office/drawing/2014/main" id="{89CCE815-38B0-E06D-91FE-8E462821C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100" y="3480080"/>
            <a:ext cx="733146" cy="733146"/>
          </a:xfrm>
          <a:prstGeom prst="rect">
            <a:avLst/>
          </a:prstGeom>
        </p:spPr>
      </p:pic>
      <p:pic>
        <p:nvPicPr>
          <p:cNvPr id="61" name="그래픽 60">
            <a:extLst>
              <a:ext uri="{FF2B5EF4-FFF2-40B4-BE49-F238E27FC236}">
                <a16:creationId xmlns:a16="http://schemas.microsoft.com/office/drawing/2014/main" id="{55C1AA8C-EF84-A226-5D86-D22D2FD50B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81851" y="3183490"/>
            <a:ext cx="750335" cy="750335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E84CBE49-FB86-1AA7-09FB-95BAE288D6AA}"/>
              </a:ext>
            </a:extLst>
          </p:cNvPr>
          <p:cNvGrpSpPr/>
          <p:nvPr/>
        </p:nvGrpSpPr>
        <p:grpSpPr>
          <a:xfrm>
            <a:off x="7459205" y="3010223"/>
            <a:ext cx="947022" cy="771202"/>
            <a:chOff x="3586996" y="5554973"/>
            <a:chExt cx="673100" cy="548135"/>
          </a:xfrm>
        </p:grpSpPr>
        <p:pic>
          <p:nvPicPr>
            <p:cNvPr id="63" name="그래픽 62">
              <a:extLst>
                <a:ext uri="{FF2B5EF4-FFF2-40B4-BE49-F238E27FC236}">
                  <a16:creationId xmlns:a16="http://schemas.microsoft.com/office/drawing/2014/main" id="{1D98E1E5-42D2-8D0C-7CC3-5152D40C0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30251" y="5554973"/>
              <a:ext cx="307619" cy="307619"/>
            </a:xfrm>
            <a:prstGeom prst="rect">
              <a:avLst/>
            </a:prstGeom>
          </p:spPr>
        </p:pic>
        <p:pic>
          <p:nvPicPr>
            <p:cNvPr id="64" name="그래픽 63">
              <a:extLst>
                <a:ext uri="{FF2B5EF4-FFF2-40B4-BE49-F238E27FC236}">
                  <a16:creationId xmlns:a16="http://schemas.microsoft.com/office/drawing/2014/main" id="{C0341135-B643-9F20-7B5E-4F8CC1531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86996" y="5811008"/>
              <a:ext cx="673100" cy="292100"/>
            </a:xfrm>
            <a:prstGeom prst="rect">
              <a:avLst/>
            </a:prstGeom>
          </p:spPr>
        </p:pic>
      </p:grpSp>
      <p:sp>
        <p:nvSpPr>
          <p:cNvPr id="65" name="object 30">
            <a:extLst>
              <a:ext uri="{FF2B5EF4-FFF2-40B4-BE49-F238E27FC236}">
                <a16:creationId xmlns:a16="http://schemas.microsoft.com/office/drawing/2014/main" id="{75FCBE65-C46E-5813-43A5-67198C50FF7E}"/>
              </a:ext>
            </a:extLst>
          </p:cNvPr>
          <p:cNvSpPr txBox="1"/>
          <p:nvPr/>
        </p:nvSpPr>
        <p:spPr>
          <a:xfrm>
            <a:off x="685457" y="4505183"/>
            <a:ext cx="2280285" cy="1317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ct val="120000"/>
              </a:lnSpc>
              <a:spcBef>
                <a:spcPts val="875"/>
              </a:spcBef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비용효율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Regular" pitchFamily="2" charset="-127"/>
              <a:ea typeface="NanumSquare Neo OTF Regular" pitchFamily="2" charset="-127"/>
            </a:endParaRPr>
          </a:p>
          <a:p>
            <a:pPr marL="12700" algn="l">
              <a:lnSpc>
                <a:spcPct val="120000"/>
              </a:lnSpc>
              <a:spcBef>
                <a:spcPts val="875"/>
              </a:spcBef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24</a:t>
            </a:r>
            <a:r>
              <a:rPr lang="e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x365</a:t>
            </a:r>
          </a:p>
          <a:p>
            <a:pPr marL="12700" algn="l">
              <a:lnSpc>
                <a:spcPct val="120000"/>
              </a:lnSpc>
              <a:spcBef>
                <a:spcPts val="875"/>
              </a:spcBef>
            </a:pPr>
            <a:r>
              <a:rPr lang="e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UX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의 디테일</a:t>
            </a:r>
            <a:endParaRPr lang="en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</p:txBody>
      </p:sp>
      <p:sp>
        <p:nvSpPr>
          <p:cNvPr id="67" name="object 30">
            <a:extLst>
              <a:ext uri="{FF2B5EF4-FFF2-40B4-BE49-F238E27FC236}">
                <a16:creationId xmlns:a16="http://schemas.microsoft.com/office/drawing/2014/main" id="{6C7BB89A-5B15-7E4C-89BB-E0F1F2A55B3E}"/>
              </a:ext>
            </a:extLst>
          </p:cNvPr>
          <p:cNvSpPr txBox="1"/>
          <p:nvPr/>
        </p:nvSpPr>
        <p:spPr>
          <a:xfrm>
            <a:off x="4064087" y="4117726"/>
            <a:ext cx="2280285" cy="1086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ct val="120000"/>
              </a:lnSpc>
              <a:spcBef>
                <a:spcPts val="875"/>
              </a:spcBef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사람 대신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무인점포를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 운영하는 인공지능 파트너</a:t>
            </a:r>
            <a:endParaRPr lang="en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</p:txBody>
      </p:sp>
      <p:sp>
        <p:nvSpPr>
          <p:cNvPr id="69" name="object 30">
            <a:extLst>
              <a:ext uri="{FF2B5EF4-FFF2-40B4-BE49-F238E27FC236}">
                <a16:creationId xmlns:a16="http://schemas.microsoft.com/office/drawing/2014/main" id="{112D08EF-A770-823F-F6E7-E3826A5E0E50}"/>
              </a:ext>
            </a:extLst>
          </p:cNvPr>
          <p:cNvSpPr txBox="1"/>
          <p:nvPr/>
        </p:nvSpPr>
        <p:spPr>
          <a:xfrm>
            <a:off x="7558955" y="4112155"/>
            <a:ext cx="2280285" cy="1456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ct val="120000"/>
              </a:lnSpc>
              <a:spcBef>
                <a:spcPts val="875"/>
              </a:spcBef>
            </a:pPr>
            <a:r>
              <a:rPr lang="ko-KR" altLang="en-US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소상공인이 하고싶은 일에 집중하도록 잡일을 줄여주는 기술을 만든다</a:t>
            </a:r>
            <a:r>
              <a:rPr lang="en-US" altLang="ko-KR" sz="2000" dirty="0">
                <a:solidFill>
                  <a:schemeClr val="tx1"/>
                </a:solidFill>
                <a:effectLst/>
                <a:latin typeface="NanumSquare Neo OTF Regular" pitchFamily="2" charset="-127"/>
                <a:ea typeface="NanumSquare Neo OTF Regular" pitchFamily="2" charset="-127"/>
              </a:rPr>
              <a:t>.</a:t>
            </a:r>
            <a:endParaRPr lang="en" altLang="ko-KR" sz="20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B76DE99A-FC01-8EA7-F200-6C8B641F11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73418" y="4371667"/>
            <a:ext cx="392666" cy="392666"/>
          </a:xfrm>
          <a:prstGeom prst="rect">
            <a:avLst/>
          </a:prstGeom>
        </p:spPr>
      </p:pic>
      <p:pic>
        <p:nvPicPr>
          <p:cNvPr id="75" name="그래픽 74">
            <a:extLst>
              <a:ext uri="{FF2B5EF4-FFF2-40B4-BE49-F238E27FC236}">
                <a16:creationId xmlns:a16="http://schemas.microsoft.com/office/drawing/2014/main" id="{4CA74B4B-8212-763C-0273-08E54209D7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89718" y="4371667"/>
            <a:ext cx="392666" cy="392666"/>
          </a:xfrm>
          <a:prstGeom prst="rect">
            <a:avLst/>
          </a:prstGeom>
        </p:spPr>
      </p:pic>
      <p:sp>
        <p:nvSpPr>
          <p:cNvPr id="2" name="object 7">
            <a:extLst>
              <a:ext uri="{FF2B5EF4-FFF2-40B4-BE49-F238E27FC236}">
                <a16:creationId xmlns:a16="http://schemas.microsoft.com/office/drawing/2014/main" id="{487D3E1F-8569-2253-81F8-C2705681D1F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5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F486312F-A5AD-8BBD-6052-51FB31DD5DC0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1668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altLang="ko-KR" b="0" spc="-60" dirty="0">
                <a:latin typeface="NanumSquare Neo OTF ExtraBold" pitchFamily="2" charset="-127"/>
                <a:ea typeface="NanumSquare Neo OTF ExtraBold" pitchFamily="2" charset="-127"/>
              </a:rPr>
              <a:t>GOAL</a:t>
            </a:r>
            <a:endParaRPr lang="ko-KR" altLang="en-US" b="0" spc="-6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0F1F7AA8-E399-EE9F-B3EC-39A6BCF071A7}"/>
              </a:ext>
            </a:extLst>
          </p:cNvPr>
          <p:cNvSpPr txBox="1">
            <a:spLocks/>
          </p:cNvSpPr>
          <p:nvPr/>
        </p:nvSpPr>
        <p:spPr>
          <a:xfrm>
            <a:off x="826304" y="1426700"/>
            <a:ext cx="889951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altLang="ko-KR" sz="32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“ </a:t>
            </a:r>
            <a:r>
              <a:rPr lang="ko-KR" altLang="en-US" sz="32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도난을 탐지하는 이미지 딥러닝 기능을 구현한다</a:t>
            </a:r>
            <a:r>
              <a:rPr lang="en-US" altLang="ko-KR" sz="3200" b="0" spc="-6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. ”</a:t>
            </a:r>
            <a:endParaRPr lang="ko-KR" altLang="en-US" sz="3200" b="0" spc="-60" dirty="0">
              <a:solidFill>
                <a:schemeClr val="tx1">
                  <a:lumMod val="50000"/>
                  <a:lumOff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8">
            <a:extLst>
              <a:ext uri="{FF2B5EF4-FFF2-40B4-BE49-F238E27FC236}">
                <a16:creationId xmlns:a16="http://schemas.microsoft.com/office/drawing/2014/main" id="{E94341F1-19A7-CE77-A859-0106E4F46640}"/>
              </a:ext>
            </a:extLst>
          </p:cNvPr>
          <p:cNvSpPr/>
          <p:nvPr/>
        </p:nvSpPr>
        <p:spPr>
          <a:xfrm>
            <a:off x="8198087" y="4455007"/>
            <a:ext cx="2032600" cy="2097202"/>
          </a:xfrm>
          <a:custGeom>
            <a:avLst/>
            <a:gdLst/>
            <a:ahLst/>
            <a:cxnLst/>
            <a:rect l="l" t="t" r="r" b="b"/>
            <a:pathLst>
              <a:path w="2265045" h="3904615">
                <a:moveTo>
                  <a:pt x="2264829" y="0"/>
                </a:moveTo>
                <a:lnTo>
                  <a:pt x="0" y="0"/>
                </a:lnTo>
                <a:lnTo>
                  <a:pt x="0" y="3904411"/>
                </a:lnTo>
                <a:lnTo>
                  <a:pt x="2264829" y="3904411"/>
                </a:lnTo>
                <a:lnTo>
                  <a:pt x="2264829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8">
            <a:extLst>
              <a:ext uri="{FF2B5EF4-FFF2-40B4-BE49-F238E27FC236}">
                <a16:creationId xmlns:a16="http://schemas.microsoft.com/office/drawing/2014/main" id="{4C55B0AA-A6FE-4512-D1E6-0C4FE7221ED2}"/>
              </a:ext>
            </a:extLst>
          </p:cNvPr>
          <p:cNvSpPr/>
          <p:nvPr/>
        </p:nvSpPr>
        <p:spPr>
          <a:xfrm>
            <a:off x="3104452" y="4457808"/>
            <a:ext cx="1956086" cy="2097202"/>
          </a:xfrm>
          <a:custGeom>
            <a:avLst/>
            <a:gdLst/>
            <a:ahLst/>
            <a:cxnLst/>
            <a:rect l="l" t="t" r="r" b="b"/>
            <a:pathLst>
              <a:path w="2265045" h="3904615">
                <a:moveTo>
                  <a:pt x="2264829" y="0"/>
                </a:moveTo>
                <a:lnTo>
                  <a:pt x="0" y="0"/>
                </a:lnTo>
                <a:lnTo>
                  <a:pt x="0" y="3904411"/>
                </a:lnTo>
                <a:lnTo>
                  <a:pt x="2264829" y="3904411"/>
                </a:lnTo>
                <a:lnTo>
                  <a:pt x="2264829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18">
            <a:extLst>
              <a:ext uri="{FF2B5EF4-FFF2-40B4-BE49-F238E27FC236}">
                <a16:creationId xmlns:a16="http://schemas.microsoft.com/office/drawing/2014/main" id="{241B1CF4-B521-1F0F-A7F2-B7BBFCF47B28}"/>
              </a:ext>
            </a:extLst>
          </p:cNvPr>
          <p:cNvSpPr/>
          <p:nvPr/>
        </p:nvSpPr>
        <p:spPr>
          <a:xfrm>
            <a:off x="599101" y="4457193"/>
            <a:ext cx="1956086" cy="2097202"/>
          </a:xfrm>
          <a:custGeom>
            <a:avLst/>
            <a:gdLst/>
            <a:ahLst/>
            <a:cxnLst/>
            <a:rect l="l" t="t" r="r" b="b"/>
            <a:pathLst>
              <a:path w="2265045" h="3904615">
                <a:moveTo>
                  <a:pt x="2264829" y="0"/>
                </a:moveTo>
                <a:lnTo>
                  <a:pt x="0" y="0"/>
                </a:lnTo>
                <a:lnTo>
                  <a:pt x="0" y="3904411"/>
                </a:lnTo>
                <a:lnTo>
                  <a:pt x="2264829" y="3904411"/>
                </a:lnTo>
                <a:lnTo>
                  <a:pt x="2264829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75C14AB3-F09B-E9E6-70A9-325E4F052AA1}"/>
              </a:ext>
            </a:extLst>
          </p:cNvPr>
          <p:cNvSpPr/>
          <p:nvPr/>
        </p:nvSpPr>
        <p:spPr>
          <a:xfrm>
            <a:off x="5639304" y="4455007"/>
            <a:ext cx="1956086" cy="2097202"/>
          </a:xfrm>
          <a:custGeom>
            <a:avLst/>
            <a:gdLst/>
            <a:ahLst/>
            <a:cxnLst/>
            <a:rect l="l" t="t" r="r" b="b"/>
            <a:pathLst>
              <a:path w="2265045" h="3904615">
                <a:moveTo>
                  <a:pt x="2264829" y="0"/>
                </a:moveTo>
                <a:lnTo>
                  <a:pt x="0" y="0"/>
                </a:lnTo>
                <a:lnTo>
                  <a:pt x="0" y="3904411"/>
                </a:lnTo>
                <a:lnTo>
                  <a:pt x="2264829" y="3904411"/>
                </a:lnTo>
                <a:lnTo>
                  <a:pt x="2264829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4BD94417-9684-C663-C575-978BA9729D8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9918700" y="7047670"/>
            <a:ext cx="403631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lvl1pPr algn="r">
              <a:defRPr sz="900" b="1" i="0">
                <a:latin typeface="Open Sans" pitchFamily="2" charset="0"/>
                <a:cs typeface="Open Sans" pitchFamily="2" charset="0"/>
              </a:defRPr>
            </a:lvl1pPr>
          </a:lstStyle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6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EAA3B28D-4164-8831-6F97-00C4DD4C801C}"/>
              </a:ext>
            </a:extLst>
          </p:cNvPr>
          <p:cNvSpPr txBox="1"/>
          <p:nvPr/>
        </p:nvSpPr>
        <p:spPr>
          <a:xfrm>
            <a:off x="738390" y="5103013"/>
            <a:ext cx="1636510" cy="259045"/>
          </a:xfrm>
          <a:prstGeom prst="rect">
            <a:avLst/>
          </a:prstGeom>
        </p:spPr>
        <p:txBody>
          <a:bodyPr vert="horz" wrap="square" lIns="0" tIns="12700" rIns="0" bIns="0" rtlCol="0" anchor="ctr" anchorCtr="0">
            <a:noAutofit/>
          </a:bodyPr>
          <a:lstStyle/>
          <a:p>
            <a:pPr marL="12700" algn="ctr">
              <a:spcBef>
                <a:spcPts val="100"/>
              </a:spcBef>
            </a:pPr>
            <a:r>
              <a:rPr lang="ko-KR" altLang="en-US" sz="1600" dirty="0">
                <a:latin typeface="NanumSquare Neo OTF Bold" pitchFamily="2" charset="-127"/>
                <a:ea typeface="NanumSquare Neo OTF Bold" pitchFamily="2" charset="-127"/>
              </a:rPr>
              <a:t>강동욱</a:t>
            </a:r>
            <a:endParaRPr lang="en" altLang="ko-KR" sz="1600" dirty="0">
              <a:effectLst/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36" name="object 55">
            <a:extLst>
              <a:ext uri="{FF2B5EF4-FFF2-40B4-BE49-F238E27FC236}">
                <a16:creationId xmlns:a16="http://schemas.microsoft.com/office/drawing/2014/main" id="{959DBA12-ECDA-25D2-502E-6864870BDD09}"/>
              </a:ext>
            </a:extLst>
          </p:cNvPr>
          <p:cNvSpPr txBox="1"/>
          <p:nvPr/>
        </p:nvSpPr>
        <p:spPr>
          <a:xfrm>
            <a:off x="461530" y="5465053"/>
            <a:ext cx="2205990" cy="668992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데이터 </a:t>
            </a:r>
            <a:r>
              <a:rPr lang="ko-KR" altLang="en-US" sz="1200" dirty="0" err="1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전처리</a:t>
            </a:r>
            <a:endParaRPr lang="en-US" altLang="ko-KR" sz="12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모델링</a:t>
            </a:r>
            <a:endParaRPr lang="en-US" altLang="ko-KR" sz="12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endParaRPr sz="12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</p:txBody>
      </p:sp>
      <p:sp>
        <p:nvSpPr>
          <p:cNvPr id="37" name="object 7">
            <a:extLst>
              <a:ext uri="{FF2B5EF4-FFF2-40B4-BE49-F238E27FC236}">
                <a16:creationId xmlns:a16="http://schemas.microsoft.com/office/drawing/2014/main" id="{BDBC8248-79C8-1D0F-761F-F54230770C75}"/>
              </a:ext>
            </a:extLst>
          </p:cNvPr>
          <p:cNvSpPr txBox="1"/>
          <p:nvPr/>
        </p:nvSpPr>
        <p:spPr>
          <a:xfrm>
            <a:off x="3261354" y="5103013"/>
            <a:ext cx="1652270" cy="259045"/>
          </a:xfrm>
          <a:prstGeom prst="rect">
            <a:avLst/>
          </a:prstGeom>
        </p:spPr>
        <p:txBody>
          <a:bodyPr vert="horz" wrap="square" lIns="0" tIns="12700" rIns="0" bIns="0" rtlCol="0" anchor="ctr" anchorCtr="0">
            <a:noAutofit/>
          </a:bodyPr>
          <a:lstStyle/>
          <a:p>
            <a:pPr marL="12700" algn="ctr">
              <a:spcBef>
                <a:spcPts val="100"/>
              </a:spcBef>
            </a:pPr>
            <a:r>
              <a:rPr lang="ko-KR" altLang="en-US" sz="1600" dirty="0">
                <a:effectLst/>
                <a:latin typeface="NanumSquare Neo OTF Bold" pitchFamily="2" charset="-127"/>
                <a:ea typeface="NanumSquare Neo OTF Bold" pitchFamily="2" charset="-127"/>
              </a:rPr>
              <a:t>강민지</a:t>
            </a:r>
            <a:endParaRPr lang="en" altLang="ko-KR" sz="1600" dirty="0">
              <a:effectLst/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38" name="object 55">
            <a:extLst>
              <a:ext uri="{FF2B5EF4-FFF2-40B4-BE49-F238E27FC236}">
                <a16:creationId xmlns:a16="http://schemas.microsoft.com/office/drawing/2014/main" id="{49FBB9E0-C1F4-45B9-FC6A-4562AD9648F6}"/>
              </a:ext>
            </a:extLst>
          </p:cNvPr>
          <p:cNvSpPr txBox="1"/>
          <p:nvPr/>
        </p:nvSpPr>
        <p:spPr>
          <a:xfrm>
            <a:off x="2984494" y="5465053"/>
            <a:ext cx="2205990" cy="668992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데이터 </a:t>
            </a:r>
            <a:r>
              <a:rPr lang="ko-KR" altLang="en-US" sz="1200" dirty="0" err="1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전처리</a:t>
            </a:r>
            <a:endParaRPr lang="en-US" altLang="ko-KR" sz="12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모델링</a:t>
            </a:r>
            <a:endParaRPr sz="12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</p:txBody>
      </p:sp>
      <p:sp>
        <p:nvSpPr>
          <p:cNvPr id="39" name="object 7">
            <a:extLst>
              <a:ext uri="{FF2B5EF4-FFF2-40B4-BE49-F238E27FC236}">
                <a16:creationId xmlns:a16="http://schemas.microsoft.com/office/drawing/2014/main" id="{9A71E54E-869C-6385-9D9F-F2A8CD0DE431}"/>
              </a:ext>
            </a:extLst>
          </p:cNvPr>
          <p:cNvSpPr txBox="1"/>
          <p:nvPr/>
        </p:nvSpPr>
        <p:spPr>
          <a:xfrm>
            <a:off x="5780505" y="5103013"/>
            <a:ext cx="1652270" cy="259045"/>
          </a:xfrm>
          <a:prstGeom prst="rect">
            <a:avLst/>
          </a:prstGeom>
        </p:spPr>
        <p:txBody>
          <a:bodyPr vert="horz" wrap="square" lIns="0" tIns="12700" rIns="0" bIns="0" rtlCol="0" anchor="ctr" anchorCtr="0">
            <a:noAutofit/>
          </a:bodyPr>
          <a:lstStyle/>
          <a:p>
            <a:pPr marL="12700" algn="ctr">
              <a:spcBef>
                <a:spcPts val="100"/>
              </a:spcBef>
            </a:pPr>
            <a:r>
              <a:rPr lang="ko-KR" altLang="en-US" sz="1600" dirty="0">
                <a:effectLst/>
                <a:latin typeface="NanumSquare Neo OTF Bold" pitchFamily="2" charset="-127"/>
                <a:ea typeface="NanumSquare Neo OTF Bold" pitchFamily="2" charset="-127"/>
              </a:rPr>
              <a:t>김성욱</a:t>
            </a:r>
            <a:endParaRPr lang="en" altLang="ko-KR" sz="1600" dirty="0">
              <a:effectLst/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41" name="object 7">
            <a:extLst>
              <a:ext uri="{FF2B5EF4-FFF2-40B4-BE49-F238E27FC236}">
                <a16:creationId xmlns:a16="http://schemas.microsoft.com/office/drawing/2014/main" id="{00AA0ABB-1120-7036-CA8F-98F313E72C4C}"/>
              </a:ext>
            </a:extLst>
          </p:cNvPr>
          <p:cNvSpPr txBox="1"/>
          <p:nvPr/>
        </p:nvSpPr>
        <p:spPr>
          <a:xfrm>
            <a:off x="8301557" y="5103013"/>
            <a:ext cx="1652270" cy="259045"/>
          </a:xfrm>
          <a:prstGeom prst="rect">
            <a:avLst/>
          </a:prstGeom>
        </p:spPr>
        <p:txBody>
          <a:bodyPr vert="horz" wrap="square" lIns="0" tIns="12700" rIns="0" bIns="0" rtlCol="0" anchor="ctr" anchorCtr="0">
            <a:noAutofit/>
          </a:bodyPr>
          <a:lstStyle/>
          <a:p>
            <a:pPr marL="12700" algn="ctr">
              <a:spcBef>
                <a:spcPts val="100"/>
              </a:spcBef>
            </a:pPr>
            <a:r>
              <a:rPr lang="ko-KR" altLang="en-US" sz="1600" dirty="0" err="1">
                <a:effectLst/>
                <a:latin typeface="NanumSquare Neo OTF Bold" pitchFamily="2" charset="-127"/>
                <a:ea typeface="NanumSquare Neo OTF Bold" pitchFamily="2" charset="-127"/>
              </a:rPr>
              <a:t>손명준</a:t>
            </a:r>
            <a:endParaRPr lang="en" altLang="ko-KR" sz="1600" dirty="0">
              <a:effectLst/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AC8CDF8-E396-B2E6-17B5-8C8C980ADB0E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1668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b="0" spc="-60" dirty="0" err="1">
                <a:latin typeface="NanumSquare Neo OTF ExtraBold" pitchFamily="2" charset="-127"/>
                <a:ea typeface="NanumSquare Neo OTF ExtraBold" pitchFamily="2" charset="-127"/>
              </a:rPr>
              <a:t>팀소개</a:t>
            </a:r>
            <a:endParaRPr lang="ko-KR" altLang="en-US" b="0" spc="-6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FD7C30-84BD-3684-055F-9E7492442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841" y="2385117"/>
            <a:ext cx="1956086" cy="258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B45BFCA-8963-4E9F-83B7-E14E1F22C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01" y="2351187"/>
            <a:ext cx="1956085" cy="260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432D327-33A8-E0C7-5932-95BE8692F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270" y="2351187"/>
            <a:ext cx="1990557" cy="260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FE60A9A-47B1-4C17-23A8-F1F296C30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88" y="2351187"/>
            <a:ext cx="2032600" cy="260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55">
            <a:extLst>
              <a:ext uri="{FF2B5EF4-FFF2-40B4-BE49-F238E27FC236}">
                <a16:creationId xmlns:a16="http://schemas.microsoft.com/office/drawing/2014/main" id="{31C58875-C37C-2E69-19F8-0760F1676602}"/>
              </a:ext>
            </a:extLst>
          </p:cNvPr>
          <p:cNvSpPr txBox="1"/>
          <p:nvPr/>
        </p:nvSpPr>
        <p:spPr>
          <a:xfrm>
            <a:off x="5514352" y="5465053"/>
            <a:ext cx="2205990" cy="668992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데이터 </a:t>
            </a:r>
            <a:r>
              <a:rPr lang="ko-KR" altLang="en-US" sz="1200" dirty="0" err="1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전처리</a:t>
            </a:r>
            <a:endParaRPr lang="en-US" altLang="ko-KR" sz="12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모델링</a:t>
            </a:r>
            <a:endParaRPr sz="12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</p:txBody>
      </p:sp>
      <p:sp>
        <p:nvSpPr>
          <p:cNvPr id="16" name="object 55">
            <a:extLst>
              <a:ext uri="{FF2B5EF4-FFF2-40B4-BE49-F238E27FC236}">
                <a16:creationId xmlns:a16="http://schemas.microsoft.com/office/drawing/2014/main" id="{B410AC58-C068-6F3B-8401-07C0D0AF290A}"/>
              </a:ext>
            </a:extLst>
          </p:cNvPr>
          <p:cNvSpPr txBox="1"/>
          <p:nvPr/>
        </p:nvSpPr>
        <p:spPr>
          <a:xfrm>
            <a:off x="8070357" y="5503608"/>
            <a:ext cx="2205990" cy="668992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데이터 </a:t>
            </a:r>
            <a:r>
              <a:rPr lang="ko-KR" altLang="en-US" sz="1200" dirty="0" err="1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전처리</a:t>
            </a:r>
            <a:endParaRPr lang="en-US" altLang="ko-KR" sz="12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  <a:p>
            <a:pPr marL="12700" marR="5080" algn="ctr">
              <a:lnSpc>
                <a:spcPct val="125000"/>
              </a:lnSpc>
              <a:spcBef>
                <a:spcPts val="100"/>
              </a:spcBef>
            </a:pPr>
            <a:r>
              <a:rPr lang="ko-KR" altLang="en-US" sz="1200" dirty="0">
                <a:solidFill>
                  <a:schemeClr val="tx1"/>
                </a:solidFill>
                <a:latin typeface="NanumSquare Neo OTF Regular" pitchFamily="2" charset="-127"/>
                <a:ea typeface="NanumSquare Neo OTF Regular" pitchFamily="2" charset="-127"/>
                <a:cs typeface="Open Sans"/>
              </a:rPr>
              <a:t>모델링</a:t>
            </a:r>
            <a:endParaRPr sz="1200" dirty="0">
              <a:solidFill>
                <a:schemeClr val="tx1"/>
              </a:solidFill>
              <a:latin typeface="NanumSquare Neo OTF Regular" pitchFamily="2" charset="-127"/>
              <a:ea typeface="NanumSquare Neo OTF Regular" pitchFamily="2" charset="-127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39643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DE2D2170-E22C-86C6-B49E-E1D32F33BB08}"/>
              </a:ext>
            </a:extLst>
          </p:cNvPr>
          <p:cNvSpPr txBox="1"/>
          <p:nvPr/>
        </p:nvSpPr>
        <p:spPr>
          <a:xfrm>
            <a:off x="3803884" y="992019"/>
            <a:ext cx="2889886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500" spc="-25" dirty="0">
                <a:solidFill>
                  <a:schemeClr val="tx1"/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1</a:t>
            </a:r>
            <a:r>
              <a:rPr lang="ko-KR" altLang="en-US" sz="1500" spc="-25" dirty="0">
                <a:solidFill>
                  <a:schemeClr val="tx1"/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일차 </a:t>
            </a:r>
            <a:r>
              <a:rPr lang="en-US" altLang="ko-KR" sz="1500" spc="-25" dirty="0">
                <a:solidFill>
                  <a:schemeClr val="tx1"/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(04/18)</a:t>
            </a:r>
            <a:endParaRPr sz="1500" dirty="0">
              <a:solidFill>
                <a:schemeClr val="tx1"/>
              </a:solidFill>
              <a:latin typeface="NanumSquare Neo OTF Light" pitchFamily="2" charset="-127"/>
              <a:ea typeface="NanumSquare Neo OTF Light" pitchFamily="2" charset="-127"/>
              <a:cs typeface="NanumSquareNeoTTF-aLt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E37494D-7638-5D0F-D669-F27AAF7A4C3C}"/>
              </a:ext>
            </a:extLst>
          </p:cNvPr>
          <p:cNvSpPr txBox="1"/>
          <p:nvPr/>
        </p:nvSpPr>
        <p:spPr>
          <a:xfrm>
            <a:off x="546100" y="504825"/>
            <a:ext cx="185928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000" b="1" spc="-2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  <a:cs typeface="NanumSquareNeoTTF-dEb"/>
              </a:rPr>
              <a:t>프로젝트 일정</a:t>
            </a:r>
            <a:endParaRPr sz="3000" b="1" dirty="0">
              <a:solidFill>
                <a:schemeClr val="tx1"/>
              </a:solidFill>
              <a:latin typeface="NanumSquare Neo OTF ExtraBold" pitchFamily="2" charset="-127"/>
              <a:ea typeface="NanumSquare Neo OTF ExtraBold" pitchFamily="2" charset="-127"/>
              <a:cs typeface="NanumSquareNeoTTF-dEb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F49C608-2128-B754-890E-18B244D93C59}"/>
              </a:ext>
            </a:extLst>
          </p:cNvPr>
          <p:cNvSpPr/>
          <p:nvPr/>
        </p:nvSpPr>
        <p:spPr>
          <a:xfrm>
            <a:off x="3816585" y="1308493"/>
            <a:ext cx="2877185" cy="0"/>
          </a:xfrm>
          <a:custGeom>
            <a:avLst/>
            <a:gdLst/>
            <a:ahLst/>
            <a:cxnLst/>
            <a:rect l="l" t="t" r="r" b="b"/>
            <a:pathLst>
              <a:path w="2877184">
                <a:moveTo>
                  <a:pt x="0" y="0"/>
                </a:moveTo>
                <a:lnTo>
                  <a:pt x="2876880" y="0"/>
                </a:lnTo>
              </a:path>
            </a:pathLst>
          </a:cu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1DF71943-1F30-ACF1-BF6A-7D7123D7BC1C}"/>
              </a:ext>
            </a:extLst>
          </p:cNvPr>
          <p:cNvSpPr/>
          <p:nvPr/>
        </p:nvSpPr>
        <p:spPr>
          <a:xfrm>
            <a:off x="3829287" y="3001533"/>
            <a:ext cx="2877185" cy="0"/>
          </a:xfrm>
          <a:custGeom>
            <a:avLst/>
            <a:gdLst/>
            <a:ahLst/>
            <a:cxnLst/>
            <a:rect l="l" t="t" r="r" b="b"/>
            <a:pathLst>
              <a:path w="2877184">
                <a:moveTo>
                  <a:pt x="0" y="0"/>
                </a:moveTo>
                <a:lnTo>
                  <a:pt x="2876880" y="0"/>
                </a:lnTo>
              </a:path>
            </a:pathLst>
          </a:cu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98E14863-01E5-3E2D-D3BF-C4860CA6AC0E}"/>
              </a:ext>
            </a:extLst>
          </p:cNvPr>
          <p:cNvSpPr/>
          <p:nvPr/>
        </p:nvSpPr>
        <p:spPr>
          <a:xfrm>
            <a:off x="6870700" y="1308493"/>
            <a:ext cx="2877185" cy="0"/>
          </a:xfrm>
          <a:custGeom>
            <a:avLst/>
            <a:gdLst/>
            <a:ahLst/>
            <a:cxnLst/>
            <a:rect l="l" t="t" r="r" b="b"/>
            <a:pathLst>
              <a:path w="2877184">
                <a:moveTo>
                  <a:pt x="0" y="0"/>
                </a:moveTo>
                <a:lnTo>
                  <a:pt x="2876880" y="0"/>
                </a:lnTo>
              </a:path>
            </a:pathLst>
          </a:cu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D2BA59BC-A8A9-B4AB-7EC9-FD19AF004205}"/>
              </a:ext>
            </a:extLst>
          </p:cNvPr>
          <p:cNvSpPr/>
          <p:nvPr/>
        </p:nvSpPr>
        <p:spPr>
          <a:xfrm>
            <a:off x="6883402" y="3001533"/>
            <a:ext cx="2877185" cy="0"/>
          </a:xfrm>
          <a:custGeom>
            <a:avLst/>
            <a:gdLst/>
            <a:ahLst/>
            <a:cxnLst/>
            <a:rect l="l" t="t" r="r" b="b"/>
            <a:pathLst>
              <a:path w="2877184">
                <a:moveTo>
                  <a:pt x="0" y="0"/>
                </a:moveTo>
                <a:lnTo>
                  <a:pt x="2876880" y="0"/>
                </a:lnTo>
              </a:path>
            </a:pathLst>
          </a:cu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">
            <a:extLst>
              <a:ext uri="{FF2B5EF4-FFF2-40B4-BE49-F238E27FC236}">
                <a16:creationId xmlns:a16="http://schemas.microsoft.com/office/drawing/2014/main" id="{6EA17033-09D9-A531-7C5C-FC109AB0416D}"/>
              </a:ext>
            </a:extLst>
          </p:cNvPr>
          <p:cNvSpPr txBox="1"/>
          <p:nvPr/>
        </p:nvSpPr>
        <p:spPr>
          <a:xfrm>
            <a:off x="6893413" y="967231"/>
            <a:ext cx="2889886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500" spc="-25" dirty="0">
                <a:solidFill>
                  <a:schemeClr val="tx1"/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2</a:t>
            </a:r>
            <a:r>
              <a:rPr lang="ko-KR" altLang="en-US" sz="1500" spc="-25" dirty="0">
                <a:solidFill>
                  <a:schemeClr val="tx1"/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일차 </a:t>
            </a:r>
            <a:r>
              <a:rPr lang="en-US" altLang="ko-KR" sz="1500" spc="-25" dirty="0">
                <a:solidFill>
                  <a:schemeClr val="tx1"/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(04/19)</a:t>
            </a:r>
            <a:endParaRPr sz="1500" dirty="0">
              <a:solidFill>
                <a:schemeClr val="tx1"/>
              </a:solidFill>
              <a:latin typeface="NanumSquare Neo OTF Light" pitchFamily="2" charset="-127"/>
              <a:ea typeface="NanumSquare Neo OTF Light" pitchFamily="2" charset="-127"/>
              <a:cs typeface="NanumSquareNeoTTF-aLt"/>
            </a:endParaRPr>
          </a:p>
        </p:txBody>
      </p:sp>
      <p:sp>
        <p:nvSpPr>
          <p:cNvPr id="27" name="object 3">
            <a:extLst>
              <a:ext uri="{FF2B5EF4-FFF2-40B4-BE49-F238E27FC236}">
                <a16:creationId xmlns:a16="http://schemas.microsoft.com/office/drawing/2014/main" id="{CCE73FB4-AF20-9D66-14F1-B501EE08BA02}"/>
              </a:ext>
            </a:extLst>
          </p:cNvPr>
          <p:cNvSpPr txBox="1"/>
          <p:nvPr/>
        </p:nvSpPr>
        <p:spPr>
          <a:xfrm>
            <a:off x="3816586" y="2684647"/>
            <a:ext cx="2889886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500" spc="-25" dirty="0">
                <a:solidFill>
                  <a:schemeClr val="tx1"/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3</a:t>
            </a:r>
            <a:r>
              <a:rPr lang="ko-KR" altLang="en-US" sz="1500" spc="-25" dirty="0">
                <a:solidFill>
                  <a:schemeClr val="tx1"/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일차 </a:t>
            </a:r>
            <a:r>
              <a:rPr lang="en-US" altLang="ko-KR" sz="1500" spc="-25" dirty="0">
                <a:solidFill>
                  <a:schemeClr val="tx1"/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(04/22)</a:t>
            </a:r>
            <a:endParaRPr sz="1500" dirty="0">
              <a:solidFill>
                <a:schemeClr val="tx1"/>
              </a:solidFill>
              <a:latin typeface="NanumSquare Neo OTF Light" pitchFamily="2" charset="-127"/>
              <a:ea typeface="NanumSquare Neo OTF Light" pitchFamily="2" charset="-127"/>
              <a:cs typeface="NanumSquareNeoTTF-aLt"/>
            </a:endParaRPr>
          </a:p>
        </p:txBody>
      </p:sp>
      <p:sp>
        <p:nvSpPr>
          <p:cNvPr id="28" name="object 3">
            <a:extLst>
              <a:ext uri="{FF2B5EF4-FFF2-40B4-BE49-F238E27FC236}">
                <a16:creationId xmlns:a16="http://schemas.microsoft.com/office/drawing/2014/main" id="{59D3903F-FC3A-724F-388D-41E78A9B5ACB}"/>
              </a:ext>
            </a:extLst>
          </p:cNvPr>
          <p:cNvSpPr txBox="1"/>
          <p:nvPr/>
        </p:nvSpPr>
        <p:spPr>
          <a:xfrm>
            <a:off x="6866367" y="2648237"/>
            <a:ext cx="2889886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500" spc="-25" dirty="0">
                <a:solidFill>
                  <a:schemeClr val="tx1"/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4</a:t>
            </a:r>
            <a:r>
              <a:rPr lang="ko-KR" altLang="en-US" sz="1500" spc="-25" dirty="0">
                <a:solidFill>
                  <a:schemeClr val="tx1"/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일차 </a:t>
            </a:r>
            <a:r>
              <a:rPr lang="en-US" altLang="ko-KR" sz="1500" spc="-25" dirty="0">
                <a:solidFill>
                  <a:schemeClr val="tx1"/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(04/23)</a:t>
            </a:r>
            <a:endParaRPr sz="1500" dirty="0">
              <a:solidFill>
                <a:schemeClr val="tx1"/>
              </a:solidFill>
              <a:latin typeface="NanumSquare Neo OTF Light" pitchFamily="2" charset="-127"/>
              <a:ea typeface="NanumSquare Neo OTF Light" pitchFamily="2" charset="-127"/>
              <a:cs typeface="NanumSquareNeoTTF-aLt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4D02BF8-1E3D-0BAD-1A36-DCCB8DFF9DD0}"/>
              </a:ext>
            </a:extLst>
          </p:cNvPr>
          <p:cNvGrpSpPr/>
          <p:nvPr/>
        </p:nvGrpSpPr>
        <p:grpSpPr>
          <a:xfrm>
            <a:off x="3803883" y="4263317"/>
            <a:ext cx="2889887" cy="385986"/>
            <a:chOff x="5050746" y="4239351"/>
            <a:chExt cx="2889887" cy="243656"/>
          </a:xfrm>
        </p:grpSpPr>
        <p:sp>
          <p:nvSpPr>
            <p:cNvPr id="33" name="object 13">
              <a:extLst>
                <a:ext uri="{FF2B5EF4-FFF2-40B4-BE49-F238E27FC236}">
                  <a16:creationId xmlns:a16="http://schemas.microsoft.com/office/drawing/2014/main" id="{0583A4E1-8B42-F8C5-9D53-CD0BA3942D5F}"/>
                </a:ext>
              </a:extLst>
            </p:cNvPr>
            <p:cNvSpPr/>
            <p:nvPr/>
          </p:nvSpPr>
          <p:spPr>
            <a:xfrm>
              <a:off x="5063448" y="4439988"/>
              <a:ext cx="2877185" cy="0"/>
            </a:xfrm>
            <a:custGeom>
              <a:avLst/>
              <a:gdLst/>
              <a:ahLst/>
              <a:cxnLst/>
              <a:rect l="l" t="t" r="r" b="b"/>
              <a:pathLst>
                <a:path w="2877184">
                  <a:moveTo>
                    <a:pt x="0" y="0"/>
                  </a:moveTo>
                  <a:lnTo>
                    <a:pt x="2876880" y="0"/>
                  </a:lnTo>
                </a:path>
              </a:pathLst>
            </a:cu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">
              <a:extLst>
                <a:ext uri="{FF2B5EF4-FFF2-40B4-BE49-F238E27FC236}">
                  <a16:creationId xmlns:a16="http://schemas.microsoft.com/office/drawing/2014/main" id="{86EB8E58-1E7A-4E31-9C9E-A4EADBEFDAFE}"/>
                </a:ext>
              </a:extLst>
            </p:cNvPr>
            <p:cNvSpPr txBox="1"/>
            <p:nvPr/>
          </p:nvSpPr>
          <p:spPr>
            <a:xfrm>
              <a:off x="5050746" y="4239351"/>
              <a:ext cx="2889886" cy="2436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altLang="ko-KR" sz="1500" spc="-25" dirty="0">
                  <a:solidFill>
                    <a:schemeClr val="tx1"/>
                  </a:solidFill>
                  <a:latin typeface="NanumSquare Neo OTF Light" pitchFamily="2" charset="-127"/>
                  <a:ea typeface="NanumSquare Neo OTF Light" pitchFamily="2" charset="-127"/>
                  <a:cs typeface="NanumSquareNeoTTF-aLt"/>
                </a:rPr>
                <a:t>5</a:t>
              </a:r>
              <a:r>
                <a:rPr lang="ko-KR" altLang="en-US" sz="1500" spc="-25" dirty="0">
                  <a:solidFill>
                    <a:schemeClr val="tx1"/>
                  </a:solidFill>
                  <a:latin typeface="NanumSquare Neo OTF Light" pitchFamily="2" charset="-127"/>
                  <a:ea typeface="NanumSquare Neo OTF Light" pitchFamily="2" charset="-127"/>
                  <a:cs typeface="NanumSquareNeoTTF-aLt"/>
                </a:rPr>
                <a:t>일차 </a:t>
              </a:r>
              <a:r>
                <a:rPr lang="en-US" altLang="ko-KR" sz="1500" spc="-25" dirty="0">
                  <a:solidFill>
                    <a:schemeClr val="tx1"/>
                  </a:solidFill>
                  <a:latin typeface="NanumSquare Neo OTF Light" pitchFamily="2" charset="-127"/>
                  <a:ea typeface="NanumSquare Neo OTF Light" pitchFamily="2" charset="-127"/>
                  <a:cs typeface="NanumSquareNeoTTF-aLt"/>
                </a:rPr>
                <a:t>(04/24)</a:t>
              </a:r>
              <a:endParaRPr lang="ko-KR" altLang="en-US" sz="1500" dirty="0">
                <a:solidFill>
                  <a:schemeClr val="tx1"/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endParaRPr>
            </a:p>
          </p:txBody>
        </p:sp>
      </p:grpSp>
      <p:sp>
        <p:nvSpPr>
          <p:cNvPr id="36" name="object 13">
            <a:extLst>
              <a:ext uri="{FF2B5EF4-FFF2-40B4-BE49-F238E27FC236}">
                <a16:creationId xmlns:a16="http://schemas.microsoft.com/office/drawing/2014/main" id="{498184FF-510D-7771-2B4D-54B4E8FAD466}"/>
              </a:ext>
            </a:extLst>
          </p:cNvPr>
          <p:cNvSpPr/>
          <p:nvPr/>
        </p:nvSpPr>
        <p:spPr>
          <a:xfrm>
            <a:off x="6906114" y="4583427"/>
            <a:ext cx="2877185" cy="0"/>
          </a:xfrm>
          <a:custGeom>
            <a:avLst/>
            <a:gdLst/>
            <a:ahLst/>
            <a:cxnLst/>
            <a:rect l="l" t="t" r="r" b="b"/>
            <a:pathLst>
              <a:path w="2877184">
                <a:moveTo>
                  <a:pt x="0" y="0"/>
                </a:moveTo>
                <a:lnTo>
                  <a:pt x="2876880" y="0"/>
                </a:lnTo>
              </a:path>
            </a:pathLst>
          </a:cu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">
            <a:extLst>
              <a:ext uri="{FF2B5EF4-FFF2-40B4-BE49-F238E27FC236}">
                <a16:creationId xmlns:a16="http://schemas.microsoft.com/office/drawing/2014/main" id="{52E32A24-2364-0EBC-B910-EA8E3ADC69D6}"/>
              </a:ext>
            </a:extLst>
          </p:cNvPr>
          <p:cNvSpPr txBox="1"/>
          <p:nvPr/>
        </p:nvSpPr>
        <p:spPr>
          <a:xfrm>
            <a:off x="6893413" y="4266541"/>
            <a:ext cx="2889886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500" spc="-25" dirty="0">
                <a:solidFill>
                  <a:schemeClr val="tx1"/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6</a:t>
            </a:r>
            <a:r>
              <a:rPr lang="ko-KR" altLang="en-US" sz="1500" spc="-25" dirty="0">
                <a:solidFill>
                  <a:schemeClr val="tx1"/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일차 </a:t>
            </a:r>
            <a:r>
              <a:rPr lang="en-US" altLang="ko-KR" sz="1500" spc="-25" dirty="0">
                <a:solidFill>
                  <a:schemeClr val="tx1"/>
                </a:solidFill>
                <a:latin typeface="NanumSquare Neo OTF Light" pitchFamily="2" charset="-127"/>
                <a:ea typeface="NanumSquare Neo OTF Light" pitchFamily="2" charset="-127"/>
                <a:cs typeface="NanumSquareNeoTTF-aLt"/>
              </a:rPr>
              <a:t>(04/25)</a:t>
            </a:r>
            <a:endParaRPr lang="ko-KR" altLang="en-US" sz="1500" dirty="0">
              <a:solidFill>
                <a:schemeClr val="tx1"/>
              </a:solidFill>
              <a:latin typeface="NanumSquare Neo OTF Light" pitchFamily="2" charset="-127"/>
              <a:ea typeface="NanumSquare Neo OTF Light" pitchFamily="2" charset="-127"/>
              <a:cs typeface="NanumSquareNeoTTF-aLt"/>
            </a:endParaRPr>
          </a:p>
        </p:txBody>
      </p:sp>
      <p:sp>
        <p:nvSpPr>
          <p:cNvPr id="41" name="object 8">
            <a:extLst>
              <a:ext uri="{FF2B5EF4-FFF2-40B4-BE49-F238E27FC236}">
                <a16:creationId xmlns:a16="http://schemas.microsoft.com/office/drawing/2014/main" id="{6ECED902-158A-CBD2-FB67-40A35ACEAE27}"/>
              </a:ext>
            </a:extLst>
          </p:cNvPr>
          <p:cNvSpPr txBox="1"/>
          <p:nvPr/>
        </p:nvSpPr>
        <p:spPr>
          <a:xfrm>
            <a:off x="6893413" y="1399857"/>
            <a:ext cx="275892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Square Neo Regular"/>
              </a:rPr>
              <a:t>Data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Square Neo Regular"/>
              </a:rPr>
              <a:t>전처리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Square Neo Regular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Square Neo Regular"/>
              </a:rPr>
              <a:t>모델 생성 </a:t>
            </a: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NanumSquare Neo Regular"/>
            </a:endParaRPr>
          </a:p>
        </p:txBody>
      </p:sp>
      <p:sp>
        <p:nvSpPr>
          <p:cNvPr id="42" name="object 8">
            <a:extLst>
              <a:ext uri="{FF2B5EF4-FFF2-40B4-BE49-F238E27FC236}">
                <a16:creationId xmlns:a16="http://schemas.microsoft.com/office/drawing/2014/main" id="{715DB9E6-5B6F-480E-517A-D145C9E5E55A}"/>
              </a:ext>
            </a:extLst>
          </p:cNvPr>
          <p:cNvSpPr txBox="1"/>
          <p:nvPr/>
        </p:nvSpPr>
        <p:spPr>
          <a:xfrm>
            <a:off x="6913285" y="3074764"/>
            <a:ext cx="275892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Square Neo Regular"/>
              </a:rPr>
              <a:t>모델 튜닝</a:t>
            </a: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NanumSquare Neo Regular"/>
            </a:endParaRPr>
          </a:p>
        </p:txBody>
      </p:sp>
      <p:sp>
        <p:nvSpPr>
          <p:cNvPr id="43" name="object 8">
            <a:extLst>
              <a:ext uri="{FF2B5EF4-FFF2-40B4-BE49-F238E27FC236}">
                <a16:creationId xmlns:a16="http://schemas.microsoft.com/office/drawing/2014/main" id="{0AD71672-BC1E-667F-BF10-E45581D74D10}"/>
              </a:ext>
            </a:extLst>
          </p:cNvPr>
          <p:cNvSpPr txBox="1"/>
          <p:nvPr/>
        </p:nvSpPr>
        <p:spPr>
          <a:xfrm>
            <a:off x="3829287" y="4682539"/>
            <a:ext cx="275892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Square Neo Regular"/>
              </a:rPr>
              <a:t>모델 튜닝 및 성과측정</a:t>
            </a: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NanumSquare Neo Regular"/>
            </a:endParaRPr>
          </a:p>
        </p:txBody>
      </p:sp>
      <p:sp>
        <p:nvSpPr>
          <p:cNvPr id="44" name="object 8">
            <a:extLst>
              <a:ext uri="{FF2B5EF4-FFF2-40B4-BE49-F238E27FC236}">
                <a16:creationId xmlns:a16="http://schemas.microsoft.com/office/drawing/2014/main" id="{C97F9A6A-4A19-EAE0-D97F-DB8669DE1936}"/>
              </a:ext>
            </a:extLst>
          </p:cNvPr>
          <p:cNvSpPr txBox="1"/>
          <p:nvPr/>
        </p:nvSpPr>
        <p:spPr>
          <a:xfrm>
            <a:off x="3845573" y="3074764"/>
            <a:ext cx="275892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Square Neo Regular"/>
              </a:rPr>
              <a:t>Data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Square Neo Regular"/>
              </a:rPr>
              <a:t>전처리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Square Neo Regular"/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Square Neo Regular"/>
              </a:rPr>
              <a:t>모델 생성 </a:t>
            </a: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NanumSquare Neo Regular"/>
            </a:endParaRPr>
          </a:p>
        </p:txBody>
      </p:sp>
      <p:sp>
        <p:nvSpPr>
          <p:cNvPr id="45" name="object 8">
            <a:extLst>
              <a:ext uri="{FF2B5EF4-FFF2-40B4-BE49-F238E27FC236}">
                <a16:creationId xmlns:a16="http://schemas.microsoft.com/office/drawing/2014/main" id="{BBA986D0-161B-C7C7-CD39-0BF9E9D18D22}"/>
              </a:ext>
            </a:extLst>
          </p:cNvPr>
          <p:cNvSpPr txBox="1"/>
          <p:nvPr/>
        </p:nvSpPr>
        <p:spPr>
          <a:xfrm>
            <a:off x="6913285" y="4682539"/>
            <a:ext cx="275892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Square Neo Regular"/>
              </a:rPr>
              <a:t>완료 보고 </a:t>
            </a: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NanumSquare Neo Regular"/>
            </a:endParaRPr>
          </a:p>
        </p:txBody>
      </p:sp>
      <p:sp>
        <p:nvSpPr>
          <p:cNvPr id="46" name="object 8">
            <a:extLst>
              <a:ext uri="{FF2B5EF4-FFF2-40B4-BE49-F238E27FC236}">
                <a16:creationId xmlns:a16="http://schemas.microsoft.com/office/drawing/2014/main" id="{DB62D728-401B-0A2F-A1E6-2CF80BA0BE75}"/>
              </a:ext>
            </a:extLst>
          </p:cNvPr>
          <p:cNvSpPr txBox="1"/>
          <p:nvPr/>
        </p:nvSpPr>
        <p:spPr>
          <a:xfrm>
            <a:off x="3845573" y="1385665"/>
            <a:ext cx="275892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Square Neo Regular"/>
              </a:rPr>
              <a:t>Research,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Square Neo Regular"/>
              </a:rPr>
              <a:t>착수보고 </a:t>
            </a:r>
            <a:endParaRPr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NanumSquare Ne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44700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C6AA837E-B947-4611-5261-9E9605F9D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5916" y="885825"/>
            <a:ext cx="5486400" cy="5486400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2C2608BF-84F4-2D5D-4EC6-B9D3C0CC1448}"/>
              </a:ext>
            </a:extLst>
          </p:cNvPr>
          <p:cNvSpPr txBox="1">
            <a:spLocks/>
          </p:cNvSpPr>
          <p:nvPr/>
        </p:nvSpPr>
        <p:spPr>
          <a:xfrm>
            <a:off x="1796377" y="1875759"/>
            <a:ext cx="7154974" cy="2439066"/>
          </a:xfrm>
          <a:prstGeom prst="rect">
            <a:avLst/>
          </a:prstGeom>
        </p:spPr>
        <p:txBody>
          <a:bodyPr vert="horz" wrap="square" lIns="0" tIns="635" rIns="0" bIns="0" rtlCol="0" anchor="ctr" anchorCtr="0">
            <a:noAutofit/>
          </a:bodyPr>
          <a:lstStyle>
            <a:lvl1pPr>
              <a:defRPr sz="3000" b="1" i="0">
                <a:solidFill>
                  <a:srgbClr val="231F20"/>
                </a:solidFill>
                <a:latin typeface="OpenSans-ExtraBold"/>
                <a:ea typeface="+mj-ea"/>
                <a:cs typeface="OpenSans-ExtraBold"/>
              </a:defRPr>
            </a:lvl1pPr>
          </a:lstStyle>
          <a:p>
            <a:pPr marL="12700" marR="5080" algn="ctr">
              <a:lnSpc>
                <a:spcPct val="120000"/>
              </a:lnSpc>
              <a:spcBef>
                <a:spcPts val="100"/>
              </a:spcBef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Bold" pitchFamily="2" charset="-127"/>
                <a:ea typeface="NanumSquare Neo OTF Bold" pitchFamily="2" charset="-127"/>
              </a:rPr>
              <a:t>데이터 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Square Neo OTF Bold" pitchFamily="2" charset="-127"/>
              <a:ea typeface="NanumSquare Neo OTF Bold" pitchFamily="2" charset="-127"/>
            </a:endParaRPr>
          </a:p>
          <a:p>
            <a:pPr marL="12700" marR="5080" algn="ctr">
              <a:lnSpc>
                <a:spcPct val="120000"/>
              </a:lnSpc>
              <a:spcBef>
                <a:spcPts val="100"/>
              </a:spcBef>
            </a:pPr>
            <a:r>
              <a:rPr lang="ko-KR" alt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Square Neo OTF Bold" pitchFamily="2" charset="-127"/>
                <a:ea typeface="NanumSquare Neo OTF Bold" pitchFamily="2" charset="-127"/>
              </a:rPr>
              <a:t>전처리</a:t>
            </a:r>
            <a:endParaRPr lang="en" sz="4000" dirty="0">
              <a:solidFill>
                <a:schemeClr val="tx1">
                  <a:lumMod val="75000"/>
                  <a:lumOff val="25000"/>
                </a:schemeClr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5998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8BD6D5-8AAA-ABD4-D686-C619AA9A8A91}"/>
              </a:ext>
            </a:extLst>
          </p:cNvPr>
          <p:cNvSpPr/>
          <p:nvPr/>
        </p:nvSpPr>
        <p:spPr>
          <a:xfrm>
            <a:off x="419299" y="1343024"/>
            <a:ext cx="9803016" cy="586366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713CFC-6487-B39A-000A-DDA5BF9FA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114300">
              <a:spcBef>
                <a:spcPts val="160"/>
              </a:spcBef>
            </a:pPr>
            <a:fld id="{81D60167-4931-47E6-BA6A-407CBD079E47}" type="slidenum">
              <a:rPr lang="en-US" altLang="ko-Kore-KR" smtClean="0">
                <a:ea typeface="Open Sans" pitchFamily="2" charset="0"/>
              </a:rPr>
              <a:pPr marL="114300">
                <a:spcBef>
                  <a:spcPts val="160"/>
                </a:spcBef>
              </a:pPr>
              <a:t>9</a:t>
            </a:fld>
            <a:endParaRPr lang="en-US" altLang="ko-Kore-KR" dirty="0">
              <a:ea typeface="Open Sans" pitchFamily="2" charset="0"/>
            </a:endParaRP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2DACB479-3322-1056-E40B-2DA2CBF4CDE2}"/>
              </a:ext>
            </a:extLst>
          </p:cNvPr>
          <p:cNvSpPr txBox="1">
            <a:spLocks/>
          </p:cNvSpPr>
          <p:nvPr/>
        </p:nvSpPr>
        <p:spPr>
          <a:xfrm>
            <a:off x="419299" y="652798"/>
            <a:ext cx="50622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1" i="0">
                <a:latin typeface="Open Sans Extrabold" pitchFamily="2" charset="0"/>
                <a:ea typeface="+mj-ea"/>
                <a:cs typeface="Open Sans Extrabold" pitchFamily="2" charset="0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ko-KR" altLang="en-US" b="0" spc="-60" dirty="0">
                <a:solidFill>
                  <a:schemeClr val="tx1"/>
                </a:solidFill>
                <a:latin typeface="NanumSquare Neo OTF ExtraBold" pitchFamily="2" charset="-127"/>
                <a:ea typeface="NanumSquare Neo OTF ExtraBold" pitchFamily="2" charset="-127"/>
              </a:rPr>
              <a:t>데이터 소스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1E6DCE-4CDD-265F-2543-1A3904884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689"/>
          <a:stretch/>
        </p:blipFill>
        <p:spPr>
          <a:xfrm>
            <a:off x="546100" y="1419225"/>
            <a:ext cx="8274232" cy="29668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BBE7154-F800-F6C6-A6C8-3D5F86BF4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236" y="3733139"/>
            <a:ext cx="5361324" cy="33145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704179-6010-2B5D-44BF-A646251EBE85}"/>
              </a:ext>
            </a:extLst>
          </p:cNvPr>
          <p:cNvSpPr/>
          <p:nvPr/>
        </p:nvSpPr>
        <p:spPr>
          <a:xfrm>
            <a:off x="317500" y="7047670"/>
            <a:ext cx="1905000" cy="315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556CE001-2252-E8B1-E830-A2FDF9B09960}"/>
              </a:ext>
            </a:extLst>
          </p:cNvPr>
          <p:cNvSpPr txBox="1">
            <a:spLocks/>
          </p:cNvSpPr>
          <p:nvPr/>
        </p:nvSpPr>
        <p:spPr>
          <a:xfrm>
            <a:off x="419300" y="7051407"/>
            <a:ext cx="1764030" cy="159018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>
            <a:defPPr>
              <a:defRPr kern="0"/>
            </a:defPPr>
            <a:lvl1pPr>
              <a:defRPr sz="900" b="1" i="0">
                <a:solidFill>
                  <a:srgbClr val="6D6E71"/>
                </a:solidFill>
                <a:latin typeface="Open Sans"/>
                <a:cs typeface="Open Sans"/>
              </a:defRPr>
            </a:lvl1pPr>
          </a:lstStyle>
          <a:p>
            <a:pPr marL="12700">
              <a:spcBef>
                <a:spcPts val="160"/>
              </a:spcBef>
            </a:pPr>
            <a:r>
              <a:rPr lang="en-US" spc="70" dirty="0" err="1">
                <a:solidFill>
                  <a:srgbClr val="414042"/>
                </a:solidFill>
              </a:rPr>
              <a:t>Gosubuji</a:t>
            </a:r>
            <a:r>
              <a:rPr lang="en" spc="140" dirty="0">
                <a:solidFill>
                  <a:srgbClr val="414042"/>
                </a:solidFill>
              </a:rPr>
              <a:t>  </a:t>
            </a:r>
            <a:r>
              <a:rPr lang="en" spc="75" dirty="0"/>
              <a:t>Guardian</a:t>
            </a:r>
            <a:endParaRPr lang="en" spc="45" dirty="0"/>
          </a:p>
        </p:txBody>
      </p:sp>
    </p:spTree>
    <p:extLst>
      <p:ext uri="{BB962C8B-B14F-4D97-AF65-F5344CB8AC3E}">
        <p14:creationId xmlns:p14="http://schemas.microsoft.com/office/powerpoint/2010/main" val="1834727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312_PPT템플릿_최종_국문" id="{7A2DDE86-BB2F-CB48-BCD5-DAEDBA7B6191}" vid="{BA7DFF27-E29A-6B4F-8C86-98CF153A87E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7042</TotalTime>
  <Words>988</Words>
  <Application>Microsoft Macintosh PowerPoint</Application>
  <PresentationFormat>사용자 지정</PresentationFormat>
  <Paragraphs>225</Paragraphs>
  <Slides>28</Slides>
  <Notes>9</Notes>
  <HiddenSlides>0</HiddenSlides>
  <MMClips>4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NanumSquare Neo OTF Heavy</vt:lpstr>
      <vt:lpstr>Wingdings</vt:lpstr>
      <vt:lpstr>Calibri</vt:lpstr>
      <vt:lpstr>Arial</vt:lpstr>
      <vt:lpstr>Georgia</vt:lpstr>
      <vt:lpstr>Open Sans Extrabold</vt:lpstr>
      <vt:lpstr>NanumSquare Neo OTF ExtraBold</vt:lpstr>
      <vt:lpstr>NanumSquare Neo OTF Bold</vt:lpstr>
      <vt:lpstr>NanumSquare Neo OTF Regular</vt:lpstr>
      <vt:lpstr>Open Sans</vt:lpstr>
      <vt:lpstr>NanumSquare Neo OTF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 you are working on something that you really care about, you don’t have to be pushed.</dc:title>
  <dc:creator>JAEMIN CHUNG</dc:creator>
  <cp:lastModifiedBy>성욱 김</cp:lastModifiedBy>
  <cp:revision>730</cp:revision>
  <cp:lastPrinted>2023-03-23T06:12:44Z</cp:lastPrinted>
  <dcterms:created xsi:type="dcterms:W3CDTF">2023-03-12T04:56:24Z</dcterms:created>
  <dcterms:modified xsi:type="dcterms:W3CDTF">2024-04-29T00:16:03Z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2023-03-12T00:00:00Z</vt:filetime>
  </property>
  <property fmtid="{D5CDD505-2E9C-101B-9397-08002B2CF9AE}" pid="3" name="Creator">
    <vt:lpwstr>Adobe InDesign 18.1 (Macintosh)</vt:lpwstr>
  </property>
  <property fmtid="{D5CDD505-2E9C-101B-9397-08002B2CF9AE}" pid="4" name="LastSaved">
    <vt:filetime>2023-03-12T00:00:00Z</vt:filetime>
  </property>
  <property fmtid="{D5CDD505-2E9C-101B-9397-08002B2CF9AE}" pid="5" name="Producer">
    <vt:lpwstr>Adobe PDF Library 17.0</vt:lpwstr>
  </property>
</Properties>
</file>